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270" r:id="rId3"/>
    <p:sldId id="271" r:id="rId4"/>
    <p:sldId id="267" r:id="rId5"/>
    <p:sldId id="273" r:id="rId6"/>
    <p:sldId id="272" r:id="rId7"/>
    <p:sldId id="274" r:id="rId8"/>
    <p:sldId id="276" r:id="rId9"/>
    <p:sldId id="275" r:id="rId10"/>
    <p:sldId id="288" r:id="rId11"/>
    <p:sldId id="277" r:id="rId12"/>
    <p:sldId id="283" r:id="rId13"/>
    <p:sldId id="282" r:id="rId14"/>
    <p:sldId id="278" r:id="rId15"/>
    <p:sldId id="285" r:id="rId16"/>
    <p:sldId id="284" r:id="rId17"/>
    <p:sldId id="286" r:id="rId18"/>
    <p:sldId id="287" r:id="rId19"/>
    <p:sldId id="281" r:id="rId20"/>
    <p:sldId id="265" r:id="rId21"/>
    <p:sldId id="261" r:id="rId22"/>
    <p:sldId id="290" r:id="rId23"/>
    <p:sldId id="291" r:id="rId24"/>
    <p:sldId id="293" r:id="rId25"/>
    <p:sldId id="292" r:id="rId26"/>
    <p:sldId id="26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60" autoAdjust="0"/>
  </p:normalViewPr>
  <p:slideViewPr>
    <p:cSldViewPr snapToGrid="0">
      <p:cViewPr varScale="1">
        <p:scale>
          <a:sx n="115" d="100"/>
          <a:sy n="115" d="100"/>
        </p:scale>
        <p:origin x="-432" y="-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0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F3E95F-59AB-4A70-86E7-7945F75F56D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68209C4-BA4C-4FCA-A354-174FF998DB60}">
      <dgm:prSet phldrT="[文字]"/>
      <dgm:spPr/>
      <dgm:t>
        <a:bodyPr/>
        <a:lstStyle/>
        <a:p>
          <a:r>
            <a:rPr lang="zh-TW" altLang="en-US" dirty="0"/>
            <a:t>手機條碼歸戶機制</a:t>
          </a:r>
        </a:p>
      </dgm:t>
    </dgm:pt>
    <dgm:pt modelId="{A623D5FC-F167-48B9-B7AE-432C8FA04571}" type="parTrans" cxnId="{A432BA17-3C0D-4D46-A579-E7EBE037C895}">
      <dgm:prSet/>
      <dgm:spPr/>
      <dgm:t>
        <a:bodyPr/>
        <a:lstStyle/>
        <a:p>
          <a:endParaRPr lang="zh-TW" altLang="en-US"/>
        </a:p>
      </dgm:t>
    </dgm:pt>
    <dgm:pt modelId="{96E340DA-5884-45B7-8680-37EEEEB05B13}" type="sibTrans" cxnId="{A432BA17-3C0D-4D46-A579-E7EBE037C895}">
      <dgm:prSet/>
      <dgm:spPr/>
      <dgm:t>
        <a:bodyPr/>
        <a:lstStyle/>
        <a:p>
          <a:endParaRPr lang="zh-TW" altLang="en-US"/>
        </a:p>
      </dgm:t>
    </dgm:pt>
    <dgm:pt modelId="{AF6EF083-A993-4524-B0A0-15E0B7DF588C}">
      <dgm:prSet/>
      <dgm:spPr/>
      <dgm:t>
        <a:bodyPr/>
        <a:lstStyle/>
        <a:p>
          <a:r>
            <a:rPr lang="zh-TW" altLang="en-US" dirty="0"/>
            <a:t>發票列印防偽機制</a:t>
          </a:r>
        </a:p>
      </dgm:t>
    </dgm:pt>
    <dgm:pt modelId="{4DB07730-CD5A-4CCF-8312-BDCE1ED3A64A}" type="parTrans" cxnId="{A626AD7C-145D-48D8-8B7E-74F4DE2A6A7E}">
      <dgm:prSet/>
      <dgm:spPr/>
      <dgm:t>
        <a:bodyPr/>
        <a:lstStyle/>
        <a:p>
          <a:endParaRPr lang="zh-TW" altLang="en-US"/>
        </a:p>
      </dgm:t>
    </dgm:pt>
    <dgm:pt modelId="{F24C4112-3161-4A02-86DC-41623BD1B498}" type="sibTrans" cxnId="{A626AD7C-145D-48D8-8B7E-74F4DE2A6A7E}">
      <dgm:prSet/>
      <dgm:spPr/>
      <dgm:t>
        <a:bodyPr/>
        <a:lstStyle/>
        <a:p>
          <a:endParaRPr lang="zh-TW" altLang="en-US"/>
        </a:p>
      </dgm:t>
    </dgm:pt>
    <dgm:pt modelId="{1791A5C4-5247-4805-82CF-1A71B055BB2B}">
      <dgm:prSet/>
      <dgm:spPr/>
      <dgm:t>
        <a:bodyPr/>
        <a:lstStyle/>
        <a:p>
          <a:r>
            <a:rPr lang="zh-TW" altLang="en-US" dirty="0"/>
            <a:t>手機條碼辨識機制</a:t>
          </a:r>
        </a:p>
      </dgm:t>
    </dgm:pt>
    <dgm:pt modelId="{9C099604-A038-4575-9130-4485F9A8A9B6}" type="parTrans" cxnId="{6F3DDCB7-4331-4A16-93B9-70DF55C08770}">
      <dgm:prSet/>
      <dgm:spPr/>
      <dgm:t>
        <a:bodyPr/>
        <a:lstStyle/>
        <a:p>
          <a:endParaRPr lang="zh-TW" altLang="en-US"/>
        </a:p>
      </dgm:t>
    </dgm:pt>
    <dgm:pt modelId="{F0698F5E-2A8E-485A-A86A-C7DE8C54F454}" type="sibTrans" cxnId="{6F3DDCB7-4331-4A16-93B9-70DF55C08770}">
      <dgm:prSet/>
      <dgm:spPr/>
      <dgm:t>
        <a:bodyPr/>
        <a:lstStyle/>
        <a:p>
          <a:endParaRPr lang="zh-TW" altLang="en-US"/>
        </a:p>
      </dgm:t>
    </dgm:pt>
    <dgm:pt modelId="{1DD14CB3-D0A8-4F04-9E92-D97531453A44}">
      <dgm:prSet/>
      <dgm:spPr/>
      <dgm:t>
        <a:bodyPr/>
        <a:lstStyle/>
        <a:p>
          <a:r>
            <a:rPr lang="zh-TW" altLang="en-US" dirty="0"/>
            <a:t>即時推播交易發票明細 </a:t>
          </a:r>
        </a:p>
      </dgm:t>
    </dgm:pt>
    <dgm:pt modelId="{9EC1C895-D75E-4EA3-B5C3-2DC2385641E4}" type="parTrans" cxnId="{3FB520FB-565F-4FCF-ACDB-45A12D13A6F5}">
      <dgm:prSet/>
      <dgm:spPr/>
      <dgm:t>
        <a:bodyPr/>
        <a:lstStyle/>
        <a:p>
          <a:endParaRPr lang="zh-TW" altLang="en-US"/>
        </a:p>
      </dgm:t>
    </dgm:pt>
    <dgm:pt modelId="{FCBE0F72-C370-4548-8DB0-BF80C4897F95}" type="sibTrans" cxnId="{3FB520FB-565F-4FCF-ACDB-45A12D13A6F5}">
      <dgm:prSet/>
      <dgm:spPr/>
      <dgm:t>
        <a:bodyPr/>
        <a:lstStyle/>
        <a:p>
          <a:endParaRPr lang="zh-TW" altLang="en-US"/>
        </a:p>
      </dgm:t>
    </dgm:pt>
    <dgm:pt modelId="{DFC3B589-BE63-4D65-B5AB-5334BA3E7FFD}">
      <dgm:prSet/>
      <dgm:spPr/>
      <dgm:t>
        <a:bodyPr/>
        <a:lstStyle/>
        <a:p>
          <a:r>
            <a:rPr lang="zh-TW" altLang="en-US" dirty="0"/>
            <a:t>掃描手機條碼收取發票</a:t>
          </a:r>
        </a:p>
      </dgm:t>
    </dgm:pt>
    <dgm:pt modelId="{3301328D-2712-47D0-BE80-FCBDCC52114D}" type="parTrans" cxnId="{B01DFB66-758C-4895-8A27-1AD8D4854901}">
      <dgm:prSet/>
      <dgm:spPr/>
      <dgm:t>
        <a:bodyPr/>
        <a:lstStyle/>
        <a:p>
          <a:endParaRPr lang="zh-TW" altLang="en-US"/>
        </a:p>
      </dgm:t>
    </dgm:pt>
    <dgm:pt modelId="{676A6624-A185-47EF-826E-AC9B778879AA}" type="sibTrans" cxnId="{B01DFB66-758C-4895-8A27-1AD8D4854901}">
      <dgm:prSet/>
      <dgm:spPr/>
      <dgm:t>
        <a:bodyPr/>
        <a:lstStyle/>
        <a:p>
          <a:endParaRPr lang="zh-TW" altLang="en-US"/>
        </a:p>
      </dgm:t>
    </dgm:pt>
    <dgm:pt modelId="{8F6359FB-3D39-4A0B-8D16-8DD428960CE6}" type="pres">
      <dgm:prSet presAssocID="{63F3E95F-59AB-4A70-86E7-7945F75F56D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C5B37D5-FB48-427C-9307-9E0918682621}" type="pres">
      <dgm:prSet presAssocID="{A68209C4-BA4C-4FCA-A354-174FF998DB60}" presName="parentText" presStyleLbl="node1" presStyleIdx="0" presStyleCnt="5" custLinFactNeighborX="336" custLinFactNeighborY="6470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0BE6994-A927-4072-82A0-1C1041D458E5}" type="pres">
      <dgm:prSet presAssocID="{96E340DA-5884-45B7-8680-37EEEEB05B13}" presName="spacer" presStyleCnt="0"/>
      <dgm:spPr/>
    </dgm:pt>
    <dgm:pt modelId="{15EF0B80-8506-43E2-A5B7-D6CDF263FC23}" type="pres">
      <dgm:prSet presAssocID="{1791A5C4-5247-4805-82CF-1A71B055BB2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BA25880-4BFB-4CA3-8697-0E8AF550C12E}" type="pres">
      <dgm:prSet presAssocID="{F0698F5E-2A8E-485A-A86A-C7DE8C54F454}" presName="spacer" presStyleCnt="0"/>
      <dgm:spPr/>
    </dgm:pt>
    <dgm:pt modelId="{D0915645-74E6-4F16-8B64-AC96CD7D6772}" type="pres">
      <dgm:prSet presAssocID="{1DD14CB3-D0A8-4F04-9E92-D97531453A44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98A19F6-0EC9-4AD4-879D-2AF45AE9B5AD}" type="pres">
      <dgm:prSet presAssocID="{FCBE0F72-C370-4548-8DB0-BF80C4897F95}" presName="spacer" presStyleCnt="0"/>
      <dgm:spPr/>
    </dgm:pt>
    <dgm:pt modelId="{E841AB9E-7063-45E6-A458-04E2A8B9AE65}" type="pres">
      <dgm:prSet presAssocID="{AF6EF083-A993-4524-B0A0-15E0B7DF588C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BB4BF88-BB23-4677-914D-BEFC9C1472FD}" type="pres">
      <dgm:prSet presAssocID="{F24C4112-3161-4A02-86DC-41623BD1B498}" presName="spacer" presStyleCnt="0"/>
      <dgm:spPr/>
    </dgm:pt>
    <dgm:pt modelId="{5DADE48F-0F19-44BB-BB58-C6EC3182F14F}" type="pres">
      <dgm:prSet presAssocID="{DFC3B589-BE63-4D65-B5AB-5334BA3E7FFD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FD77DA5-50D9-43CB-A9EB-E4EED66D175D}" type="presOf" srcId="{63F3E95F-59AB-4A70-86E7-7945F75F56DF}" destId="{8F6359FB-3D39-4A0B-8D16-8DD428960CE6}" srcOrd="0" destOrd="0" presId="urn:microsoft.com/office/officeart/2005/8/layout/vList2"/>
    <dgm:cxn modelId="{47DB26CD-46C9-4B1B-9F82-EBE9C235F08C}" type="presOf" srcId="{1DD14CB3-D0A8-4F04-9E92-D97531453A44}" destId="{D0915645-74E6-4F16-8B64-AC96CD7D6772}" srcOrd="0" destOrd="0" presId="urn:microsoft.com/office/officeart/2005/8/layout/vList2"/>
    <dgm:cxn modelId="{6F3DDCB7-4331-4A16-93B9-70DF55C08770}" srcId="{63F3E95F-59AB-4A70-86E7-7945F75F56DF}" destId="{1791A5C4-5247-4805-82CF-1A71B055BB2B}" srcOrd="1" destOrd="0" parTransId="{9C099604-A038-4575-9130-4485F9A8A9B6}" sibTransId="{F0698F5E-2A8E-485A-A86A-C7DE8C54F454}"/>
    <dgm:cxn modelId="{B01DFB66-758C-4895-8A27-1AD8D4854901}" srcId="{63F3E95F-59AB-4A70-86E7-7945F75F56DF}" destId="{DFC3B589-BE63-4D65-B5AB-5334BA3E7FFD}" srcOrd="4" destOrd="0" parTransId="{3301328D-2712-47D0-BE80-FCBDCC52114D}" sibTransId="{676A6624-A185-47EF-826E-AC9B778879AA}"/>
    <dgm:cxn modelId="{3FB520FB-565F-4FCF-ACDB-45A12D13A6F5}" srcId="{63F3E95F-59AB-4A70-86E7-7945F75F56DF}" destId="{1DD14CB3-D0A8-4F04-9E92-D97531453A44}" srcOrd="2" destOrd="0" parTransId="{9EC1C895-D75E-4EA3-B5C3-2DC2385641E4}" sibTransId="{FCBE0F72-C370-4548-8DB0-BF80C4897F95}"/>
    <dgm:cxn modelId="{16FD6BE2-A4F0-4A55-895D-65326E9AB715}" type="presOf" srcId="{DFC3B589-BE63-4D65-B5AB-5334BA3E7FFD}" destId="{5DADE48F-0F19-44BB-BB58-C6EC3182F14F}" srcOrd="0" destOrd="0" presId="urn:microsoft.com/office/officeart/2005/8/layout/vList2"/>
    <dgm:cxn modelId="{C7891228-8D2A-4C48-8B7A-C81203B7E287}" type="presOf" srcId="{AF6EF083-A993-4524-B0A0-15E0B7DF588C}" destId="{E841AB9E-7063-45E6-A458-04E2A8B9AE65}" srcOrd="0" destOrd="0" presId="urn:microsoft.com/office/officeart/2005/8/layout/vList2"/>
    <dgm:cxn modelId="{FE97BB10-B9BA-4356-B2CE-233BBA5A4A37}" type="presOf" srcId="{1791A5C4-5247-4805-82CF-1A71B055BB2B}" destId="{15EF0B80-8506-43E2-A5B7-D6CDF263FC23}" srcOrd="0" destOrd="0" presId="urn:microsoft.com/office/officeart/2005/8/layout/vList2"/>
    <dgm:cxn modelId="{A626AD7C-145D-48D8-8B7E-74F4DE2A6A7E}" srcId="{63F3E95F-59AB-4A70-86E7-7945F75F56DF}" destId="{AF6EF083-A993-4524-B0A0-15E0B7DF588C}" srcOrd="3" destOrd="0" parTransId="{4DB07730-CD5A-4CCF-8312-BDCE1ED3A64A}" sibTransId="{F24C4112-3161-4A02-86DC-41623BD1B498}"/>
    <dgm:cxn modelId="{0CE07632-E98C-47F2-B5BD-B439B7F25523}" type="presOf" srcId="{A68209C4-BA4C-4FCA-A354-174FF998DB60}" destId="{6C5B37D5-FB48-427C-9307-9E0918682621}" srcOrd="0" destOrd="0" presId="urn:microsoft.com/office/officeart/2005/8/layout/vList2"/>
    <dgm:cxn modelId="{A432BA17-3C0D-4D46-A579-E7EBE037C895}" srcId="{63F3E95F-59AB-4A70-86E7-7945F75F56DF}" destId="{A68209C4-BA4C-4FCA-A354-174FF998DB60}" srcOrd="0" destOrd="0" parTransId="{A623D5FC-F167-48B9-B7AE-432C8FA04571}" sibTransId="{96E340DA-5884-45B7-8680-37EEEEB05B13}"/>
    <dgm:cxn modelId="{0D9967BD-BE42-4D47-B776-08A18FDBD3BC}" type="presParOf" srcId="{8F6359FB-3D39-4A0B-8D16-8DD428960CE6}" destId="{6C5B37D5-FB48-427C-9307-9E0918682621}" srcOrd="0" destOrd="0" presId="urn:microsoft.com/office/officeart/2005/8/layout/vList2"/>
    <dgm:cxn modelId="{C1190999-C9EF-4260-A5DA-E837EF5A2589}" type="presParOf" srcId="{8F6359FB-3D39-4A0B-8D16-8DD428960CE6}" destId="{10BE6994-A927-4072-82A0-1C1041D458E5}" srcOrd="1" destOrd="0" presId="urn:microsoft.com/office/officeart/2005/8/layout/vList2"/>
    <dgm:cxn modelId="{91B67F75-BDF2-4F89-A9B6-997BAC406B79}" type="presParOf" srcId="{8F6359FB-3D39-4A0B-8D16-8DD428960CE6}" destId="{15EF0B80-8506-43E2-A5B7-D6CDF263FC23}" srcOrd="2" destOrd="0" presId="urn:microsoft.com/office/officeart/2005/8/layout/vList2"/>
    <dgm:cxn modelId="{7F65C735-FB0D-47C2-84F0-A49C4F814C77}" type="presParOf" srcId="{8F6359FB-3D39-4A0B-8D16-8DD428960CE6}" destId="{FBA25880-4BFB-4CA3-8697-0E8AF550C12E}" srcOrd="3" destOrd="0" presId="urn:microsoft.com/office/officeart/2005/8/layout/vList2"/>
    <dgm:cxn modelId="{3E4CDDAF-EE37-4050-BD59-671AE589FB7E}" type="presParOf" srcId="{8F6359FB-3D39-4A0B-8D16-8DD428960CE6}" destId="{D0915645-74E6-4F16-8B64-AC96CD7D6772}" srcOrd="4" destOrd="0" presId="urn:microsoft.com/office/officeart/2005/8/layout/vList2"/>
    <dgm:cxn modelId="{9D52C6DF-007F-4F56-A999-FA9748D04746}" type="presParOf" srcId="{8F6359FB-3D39-4A0B-8D16-8DD428960CE6}" destId="{798A19F6-0EC9-4AD4-879D-2AF45AE9B5AD}" srcOrd="5" destOrd="0" presId="urn:microsoft.com/office/officeart/2005/8/layout/vList2"/>
    <dgm:cxn modelId="{6096C9DD-5D92-478D-AB90-CE133F8D8C0F}" type="presParOf" srcId="{8F6359FB-3D39-4A0B-8D16-8DD428960CE6}" destId="{E841AB9E-7063-45E6-A458-04E2A8B9AE65}" srcOrd="6" destOrd="0" presId="urn:microsoft.com/office/officeart/2005/8/layout/vList2"/>
    <dgm:cxn modelId="{CF1F4EA8-A4F9-4DB2-A1FC-5A777EA17E52}" type="presParOf" srcId="{8F6359FB-3D39-4A0B-8D16-8DD428960CE6}" destId="{FBB4BF88-BB23-4677-914D-BEFC9C1472FD}" srcOrd="7" destOrd="0" presId="urn:microsoft.com/office/officeart/2005/8/layout/vList2"/>
    <dgm:cxn modelId="{7CAC5C2A-F403-4881-A381-19FF1CEFE1C1}" type="presParOf" srcId="{8F6359FB-3D39-4A0B-8D16-8DD428960CE6}" destId="{5DADE48F-0F19-44BB-BB58-C6EC3182F14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DCCD8A-156C-44BC-BC29-83CE6F137BC8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A814645-937A-4540-8A8C-DA0C5B7EB889}">
      <dgm:prSet phldrT="[文字]"/>
      <dgm:spPr/>
      <dgm:t>
        <a:bodyPr/>
        <a:lstStyle/>
        <a:p>
          <a:r>
            <a:rPr lang="zh-TW" altLang="en-US" dirty="0">
              <a:latin typeface="華康粗黑體" pitchFamily="49" charset="-120"/>
              <a:ea typeface="華康粗黑體" pitchFamily="49" charset="-120"/>
            </a:rPr>
            <a:t>收單銀行</a:t>
          </a:r>
        </a:p>
      </dgm:t>
    </dgm:pt>
    <dgm:pt modelId="{88AEC93D-CC37-41C2-9002-93CCDF897D78}" type="parTrans" cxnId="{934FC37F-2C36-4623-8421-A7A53F7202DF}">
      <dgm:prSet/>
      <dgm:spPr/>
      <dgm:t>
        <a:bodyPr/>
        <a:lstStyle/>
        <a:p>
          <a:endParaRPr lang="zh-TW" altLang="en-US"/>
        </a:p>
      </dgm:t>
    </dgm:pt>
    <dgm:pt modelId="{8CDC138D-D5D0-4A71-8768-AF60B0423ABC}" type="sibTrans" cxnId="{934FC37F-2C36-4623-8421-A7A53F7202DF}">
      <dgm:prSet/>
      <dgm:spPr/>
      <dgm:t>
        <a:bodyPr/>
        <a:lstStyle/>
        <a:p>
          <a:endParaRPr lang="zh-TW" altLang="en-US"/>
        </a:p>
      </dgm:t>
    </dgm:pt>
    <dgm:pt modelId="{D189BE88-0E4E-4557-B5B3-95376A068246}">
      <dgm:prSet phldrT="[文字]"/>
      <dgm:spPr/>
      <dgm:t>
        <a:bodyPr/>
        <a:lstStyle/>
        <a:p>
          <a:r>
            <a:rPr lang="zh-TW" altLang="en-US" dirty="0">
              <a:latin typeface="華康粗黑體" pitchFamily="49" charset="-120"/>
              <a:ea typeface="華康粗黑體" pitchFamily="49" charset="-120"/>
            </a:rPr>
            <a:t>國泰世華銀行</a:t>
          </a:r>
        </a:p>
      </dgm:t>
    </dgm:pt>
    <dgm:pt modelId="{1CE4971C-0A94-4645-99A2-8E1BA9DEAC3E}" type="parTrans" cxnId="{02976A22-CE51-45FC-91B8-C7E58AF174E9}">
      <dgm:prSet/>
      <dgm:spPr/>
      <dgm:t>
        <a:bodyPr/>
        <a:lstStyle/>
        <a:p>
          <a:endParaRPr lang="zh-TW" altLang="en-US"/>
        </a:p>
      </dgm:t>
    </dgm:pt>
    <dgm:pt modelId="{D61E022F-4FEF-4F1C-9DE3-01BAB2C65F97}" type="sibTrans" cxnId="{02976A22-CE51-45FC-91B8-C7E58AF174E9}">
      <dgm:prSet/>
      <dgm:spPr/>
      <dgm:t>
        <a:bodyPr/>
        <a:lstStyle/>
        <a:p>
          <a:endParaRPr lang="zh-TW" altLang="en-US"/>
        </a:p>
      </dgm:t>
    </dgm:pt>
    <dgm:pt modelId="{46EF8D60-DE94-48A9-AAFD-4018C227F502}">
      <dgm:prSet phldrT="[文字]"/>
      <dgm:spPr/>
      <dgm:t>
        <a:bodyPr/>
        <a:lstStyle/>
        <a:p>
          <a:r>
            <a:rPr lang="zh-TW" altLang="en-US" dirty="0">
              <a:latin typeface="華康粗黑體" pitchFamily="49" charset="-120"/>
              <a:ea typeface="華康粗黑體" pitchFamily="49" charset="-120"/>
            </a:rPr>
            <a:t>合作金庫</a:t>
          </a:r>
        </a:p>
      </dgm:t>
    </dgm:pt>
    <dgm:pt modelId="{59615F3B-A60B-45CB-B7D7-46143E428AB7}" type="parTrans" cxnId="{E186C5C2-D38B-4586-A572-96AB2751CB43}">
      <dgm:prSet/>
      <dgm:spPr/>
      <dgm:t>
        <a:bodyPr/>
        <a:lstStyle/>
        <a:p>
          <a:endParaRPr lang="zh-TW" altLang="en-US"/>
        </a:p>
      </dgm:t>
    </dgm:pt>
    <dgm:pt modelId="{D66F547A-9214-453C-ACF6-41321DA6D6CC}" type="sibTrans" cxnId="{E186C5C2-D38B-4586-A572-96AB2751CB43}">
      <dgm:prSet/>
      <dgm:spPr/>
      <dgm:t>
        <a:bodyPr/>
        <a:lstStyle/>
        <a:p>
          <a:endParaRPr lang="zh-TW" altLang="en-US"/>
        </a:p>
      </dgm:t>
    </dgm:pt>
    <dgm:pt modelId="{792C90AE-641A-40C4-A51C-DAA24E4C4FFC}">
      <dgm:prSet phldrT="[文字]"/>
      <dgm:spPr/>
      <dgm:t>
        <a:bodyPr/>
        <a:lstStyle/>
        <a:p>
          <a:r>
            <a:rPr lang="zh-TW" altLang="en-US" b="0" i="0" dirty="0">
              <a:latin typeface="華康粗黑體" pitchFamily="49" charset="-120"/>
              <a:ea typeface="華康粗黑體" pitchFamily="49" charset="-120"/>
            </a:rPr>
            <a:t>聯合徵信中心</a:t>
          </a:r>
          <a:endParaRPr lang="zh-TW" altLang="en-US" dirty="0">
            <a:latin typeface="華康粗黑體" pitchFamily="49" charset="-120"/>
            <a:ea typeface="華康粗黑體" pitchFamily="49" charset="-120"/>
          </a:endParaRPr>
        </a:p>
      </dgm:t>
    </dgm:pt>
    <dgm:pt modelId="{B9BF516E-4D4E-4D10-9572-E4C482C9CAD8}" type="parTrans" cxnId="{89949493-2687-462E-B6D1-3C1101209872}">
      <dgm:prSet/>
      <dgm:spPr/>
      <dgm:t>
        <a:bodyPr/>
        <a:lstStyle/>
        <a:p>
          <a:endParaRPr lang="zh-TW" altLang="en-US"/>
        </a:p>
      </dgm:t>
    </dgm:pt>
    <dgm:pt modelId="{4F69B968-4CBF-49B5-916B-E5BF7DE88A86}" type="sibTrans" cxnId="{89949493-2687-462E-B6D1-3C1101209872}">
      <dgm:prSet/>
      <dgm:spPr/>
      <dgm:t>
        <a:bodyPr/>
        <a:lstStyle/>
        <a:p>
          <a:endParaRPr lang="zh-TW" altLang="en-US"/>
        </a:p>
      </dgm:t>
    </dgm:pt>
    <dgm:pt modelId="{8D4B147F-0D17-40E9-B931-DA258F2EC2BE}">
      <dgm:prSet phldrT="[文字]"/>
      <dgm:spPr/>
      <dgm:t>
        <a:bodyPr/>
        <a:lstStyle/>
        <a:p>
          <a:r>
            <a:rPr lang="zh-TW" altLang="en-US" dirty="0">
              <a:latin typeface="華康粗黑體" pitchFamily="49" charset="-120"/>
              <a:ea typeface="華康粗黑體" pitchFamily="49" charset="-120"/>
            </a:rPr>
            <a:t>台灣企銀</a:t>
          </a:r>
        </a:p>
      </dgm:t>
    </dgm:pt>
    <dgm:pt modelId="{81A1231B-3FB0-4E62-A0E2-FE74DF74C0B3}" type="parTrans" cxnId="{C55012DF-2223-4074-8B75-75064FA2E5C0}">
      <dgm:prSet/>
      <dgm:spPr/>
      <dgm:t>
        <a:bodyPr/>
        <a:lstStyle/>
        <a:p>
          <a:endParaRPr lang="zh-TW" altLang="en-US"/>
        </a:p>
      </dgm:t>
    </dgm:pt>
    <dgm:pt modelId="{2815664D-F389-4E2E-A214-31B82CE0EA1B}" type="sibTrans" cxnId="{C55012DF-2223-4074-8B75-75064FA2E5C0}">
      <dgm:prSet/>
      <dgm:spPr/>
      <dgm:t>
        <a:bodyPr/>
        <a:lstStyle/>
        <a:p>
          <a:endParaRPr lang="zh-TW" altLang="en-US"/>
        </a:p>
      </dgm:t>
    </dgm:pt>
    <dgm:pt modelId="{EA83C339-852E-4231-A2EF-355128339FED}" type="pres">
      <dgm:prSet presAssocID="{64DCCD8A-156C-44BC-BC29-83CE6F137BC8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47D6485-D4B9-45D1-90E4-B5A95118C743}" type="pres">
      <dgm:prSet presAssocID="{64DCCD8A-156C-44BC-BC29-83CE6F137BC8}" presName="matrix" presStyleCnt="0"/>
      <dgm:spPr/>
    </dgm:pt>
    <dgm:pt modelId="{D43120B3-BC2D-43B2-9150-E526C87B9581}" type="pres">
      <dgm:prSet presAssocID="{64DCCD8A-156C-44BC-BC29-83CE6F137BC8}" presName="tile1" presStyleLbl="node1" presStyleIdx="0" presStyleCnt="4"/>
      <dgm:spPr/>
      <dgm:t>
        <a:bodyPr/>
        <a:lstStyle/>
        <a:p>
          <a:endParaRPr lang="zh-TW" altLang="en-US"/>
        </a:p>
      </dgm:t>
    </dgm:pt>
    <dgm:pt modelId="{2833E2AB-B901-4214-BEE0-215705D90533}" type="pres">
      <dgm:prSet presAssocID="{64DCCD8A-156C-44BC-BC29-83CE6F137BC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D5509FC-5FF3-4175-AB02-605DDFB78898}" type="pres">
      <dgm:prSet presAssocID="{64DCCD8A-156C-44BC-BC29-83CE6F137BC8}" presName="tile2" presStyleLbl="node1" presStyleIdx="1" presStyleCnt="4"/>
      <dgm:spPr/>
      <dgm:t>
        <a:bodyPr/>
        <a:lstStyle/>
        <a:p>
          <a:endParaRPr lang="zh-TW" altLang="en-US"/>
        </a:p>
      </dgm:t>
    </dgm:pt>
    <dgm:pt modelId="{F99EEE1B-90E8-4A47-8E57-E9D1AB78B18C}" type="pres">
      <dgm:prSet presAssocID="{64DCCD8A-156C-44BC-BC29-83CE6F137BC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2DD31CD-1006-4019-82DE-21CD325B8189}" type="pres">
      <dgm:prSet presAssocID="{64DCCD8A-156C-44BC-BC29-83CE6F137BC8}" presName="tile3" presStyleLbl="node1" presStyleIdx="2" presStyleCnt="4"/>
      <dgm:spPr/>
      <dgm:t>
        <a:bodyPr/>
        <a:lstStyle/>
        <a:p>
          <a:endParaRPr lang="zh-TW" altLang="en-US"/>
        </a:p>
      </dgm:t>
    </dgm:pt>
    <dgm:pt modelId="{4586E55C-F41F-483C-B28B-382457443DBB}" type="pres">
      <dgm:prSet presAssocID="{64DCCD8A-156C-44BC-BC29-83CE6F137BC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DABF4C-B5F7-46B5-B3E8-4EB56B1A37B7}" type="pres">
      <dgm:prSet presAssocID="{64DCCD8A-156C-44BC-BC29-83CE6F137BC8}" presName="tile4" presStyleLbl="node1" presStyleIdx="3" presStyleCnt="4"/>
      <dgm:spPr/>
      <dgm:t>
        <a:bodyPr/>
        <a:lstStyle/>
        <a:p>
          <a:endParaRPr lang="zh-TW" altLang="en-US"/>
        </a:p>
      </dgm:t>
    </dgm:pt>
    <dgm:pt modelId="{F7334C25-BFD0-45DE-8926-FC79E4180FFE}" type="pres">
      <dgm:prSet presAssocID="{64DCCD8A-156C-44BC-BC29-83CE6F137BC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1AE144-5292-4DA9-8652-926D8CBF27B4}" type="pres">
      <dgm:prSet presAssocID="{64DCCD8A-156C-44BC-BC29-83CE6F137BC8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55012DF-2223-4074-8B75-75064FA2E5C0}" srcId="{2A814645-937A-4540-8A8C-DA0C5B7EB889}" destId="{8D4B147F-0D17-40E9-B931-DA258F2EC2BE}" srcOrd="3" destOrd="0" parTransId="{81A1231B-3FB0-4E62-A0E2-FE74DF74C0B3}" sibTransId="{2815664D-F389-4E2E-A214-31B82CE0EA1B}"/>
    <dgm:cxn modelId="{215A384F-B52B-4407-9A3C-7F2BCC277434}" type="presOf" srcId="{792C90AE-641A-40C4-A51C-DAA24E4C4FFC}" destId="{B2DD31CD-1006-4019-82DE-21CD325B8189}" srcOrd="0" destOrd="0" presId="urn:microsoft.com/office/officeart/2005/8/layout/matrix1"/>
    <dgm:cxn modelId="{001674FA-1852-4A50-9C43-E028397D95F4}" type="presOf" srcId="{D189BE88-0E4E-4557-B5B3-95376A068246}" destId="{2833E2AB-B901-4214-BEE0-215705D90533}" srcOrd="1" destOrd="0" presId="urn:microsoft.com/office/officeart/2005/8/layout/matrix1"/>
    <dgm:cxn modelId="{AB4ED5D5-EA81-401D-ADBD-DCDE88BBE47D}" type="presOf" srcId="{D189BE88-0E4E-4557-B5B3-95376A068246}" destId="{D43120B3-BC2D-43B2-9150-E526C87B9581}" srcOrd="0" destOrd="0" presId="urn:microsoft.com/office/officeart/2005/8/layout/matrix1"/>
    <dgm:cxn modelId="{90796270-D0AC-4ED8-8F04-8CDAF83E4498}" type="presOf" srcId="{46EF8D60-DE94-48A9-AAFD-4018C227F502}" destId="{6D5509FC-5FF3-4175-AB02-605DDFB78898}" srcOrd="0" destOrd="0" presId="urn:microsoft.com/office/officeart/2005/8/layout/matrix1"/>
    <dgm:cxn modelId="{02976A22-CE51-45FC-91B8-C7E58AF174E9}" srcId="{2A814645-937A-4540-8A8C-DA0C5B7EB889}" destId="{D189BE88-0E4E-4557-B5B3-95376A068246}" srcOrd="0" destOrd="0" parTransId="{1CE4971C-0A94-4645-99A2-8E1BA9DEAC3E}" sibTransId="{D61E022F-4FEF-4F1C-9DE3-01BAB2C65F97}"/>
    <dgm:cxn modelId="{0FA7EDD0-E1FC-4AD6-ADC6-3483EF4696FC}" type="presOf" srcId="{2A814645-937A-4540-8A8C-DA0C5B7EB889}" destId="{891AE144-5292-4DA9-8652-926D8CBF27B4}" srcOrd="0" destOrd="0" presId="urn:microsoft.com/office/officeart/2005/8/layout/matrix1"/>
    <dgm:cxn modelId="{5F8EE321-DCEB-45A3-B379-A718F87A68DC}" type="presOf" srcId="{46EF8D60-DE94-48A9-AAFD-4018C227F502}" destId="{F99EEE1B-90E8-4A47-8E57-E9D1AB78B18C}" srcOrd="1" destOrd="0" presId="urn:microsoft.com/office/officeart/2005/8/layout/matrix1"/>
    <dgm:cxn modelId="{89949493-2687-462E-B6D1-3C1101209872}" srcId="{2A814645-937A-4540-8A8C-DA0C5B7EB889}" destId="{792C90AE-641A-40C4-A51C-DAA24E4C4FFC}" srcOrd="2" destOrd="0" parTransId="{B9BF516E-4D4E-4D10-9572-E4C482C9CAD8}" sibTransId="{4F69B968-4CBF-49B5-916B-E5BF7DE88A86}"/>
    <dgm:cxn modelId="{5823E6C8-4C70-460F-B847-A4AD2CAD43EE}" type="presOf" srcId="{8D4B147F-0D17-40E9-B931-DA258F2EC2BE}" destId="{4DDABF4C-B5F7-46B5-B3E8-4EB56B1A37B7}" srcOrd="0" destOrd="0" presId="urn:microsoft.com/office/officeart/2005/8/layout/matrix1"/>
    <dgm:cxn modelId="{E1B5F9BF-F4F3-44A8-B0D8-48AB0C553B94}" type="presOf" srcId="{8D4B147F-0D17-40E9-B931-DA258F2EC2BE}" destId="{F7334C25-BFD0-45DE-8926-FC79E4180FFE}" srcOrd="1" destOrd="0" presId="urn:microsoft.com/office/officeart/2005/8/layout/matrix1"/>
    <dgm:cxn modelId="{934FC37F-2C36-4623-8421-A7A53F7202DF}" srcId="{64DCCD8A-156C-44BC-BC29-83CE6F137BC8}" destId="{2A814645-937A-4540-8A8C-DA0C5B7EB889}" srcOrd="0" destOrd="0" parTransId="{88AEC93D-CC37-41C2-9002-93CCDF897D78}" sibTransId="{8CDC138D-D5D0-4A71-8768-AF60B0423ABC}"/>
    <dgm:cxn modelId="{6AAF09CD-904D-421E-87F3-A0719D528EAE}" type="presOf" srcId="{64DCCD8A-156C-44BC-BC29-83CE6F137BC8}" destId="{EA83C339-852E-4231-A2EF-355128339FED}" srcOrd="0" destOrd="0" presId="urn:microsoft.com/office/officeart/2005/8/layout/matrix1"/>
    <dgm:cxn modelId="{78324E0A-E3A1-46EA-A006-D55E90280488}" type="presOf" srcId="{792C90AE-641A-40C4-A51C-DAA24E4C4FFC}" destId="{4586E55C-F41F-483C-B28B-382457443DBB}" srcOrd="1" destOrd="0" presId="urn:microsoft.com/office/officeart/2005/8/layout/matrix1"/>
    <dgm:cxn modelId="{E186C5C2-D38B-4586-A572-96AB2751CB43}" srcId="{2A814645-937A-4540-8A8C-DA0C5B7EB889}" destId="{46EF8D60-DE94-48A9-AAFD-4018C227F502}" srcOrd="1" destOrd="0" parTransId="{59615F3B-A60B-45CB-B7D7-46143E428AB7}" sibTransId="{D66F547A-9214-453C-ACF6-41321DA6D6CC}"/>
    <dgm:cxn modelId="{420DC44A-AFD7-4772-BA07-10EAC61C46B5}" type="presParOf" srcId="{EA83C339-852E-4231-A2EF-355128339FED}" destId="{647D6485-D4B9-45D1-90E4-B5A95118C743}" srcOrd="0" destOrd="0" presId="urn:microsoft.com/office/officeart/2005/8/layout/matrix1"/>
    <dgm:cxn modelId="{F0CFD3B9-0022-4410-A4C1-B8BD8FB852FF}" type="presParOf" srcId="{647D6485-D4B9-45D1-90E4-B5A95118C743}" destId="{D43120B3-BC2D-43B2-9150-E526C87B9581}" srcOrd="0" destOrd="0" presId="urn:microsoft.com/office/officeart/2005/8/layout/matrix1"/>
    <dgm:cxn modelId="{3A35751A-22B2-415A-A9BC-2A6683DB5DF9}" type="presParOf" srcId="{647D6485-D4B9-45D1-90E4-B5A95118C743}" destId="{2833E2AB-B901-4214-BEE0-215705D90533}" srcOrd="1" destOrd="0" presId="urn:microsoft.com/office/officeart/2005/8/layout/matrix1"/>
    <dgm:cxn modelId="{A691CAFD-5FCC-4D6A-9345-D4EF3602273A}" type="presParOf" srcId="{647D6485-D4B9-45D1-90E4-B5A95118C743}" destId="{6D5509FC-5FF3-4175-AB02-605DDFB78898}" srcOrd="2" destOrd="0" presId="urn:microsoft.com/office/officeart/2005/8/layout/matrix1"/>
    <dgm:cxn modelId="{C6F24889-1359-4D63-B664-D06D5FD9E9FB}" type="presParOf" srcId="{647D6485-D4B9-45D1-90E4-B5A95118C743}" destId="{F99EEE1B-90E8-4A47-8E57-E9D1AB78B18C}" srcOrd="3" destOrd="0" presId="urn:microsoft.com/office/officeart/2005/8/layout/matrix1"/>
    <dgm:cxn modelId="{634B55C4-EB21-43DF-8848-7427AE1CDE57}" type="presParOf" srcId="{647D6485-D4B9-45D1-90E4-B5A95118C743}" destId="{B2DD31CD-1006-4019-82DE-21CD325B8189}" srcOrd="4" destOrd="0" presId="urn:microsoft.com/office/officeart/2005/8/layout/matrix1"/>
    <dgm:cxn modelId="{0F9E9D58-2E58-4ECB-82AC-15AA6DE7BE46}" type="presParOf" srcId="{647D6485-D4B9-45D1-90E4-B5A95118C743}" destId="{4586E55C-F41F-483C-B28B-382457443DBB}" srcOrd="5" destOrd="0" presId="urn:microsoft.com/office/officeart/2005/8/layout/matrix1"/>
    <dgm:cxn modelId="{50D44099-8F87-4760-B753-0370AD04E1A3}" type="presParOf" srcId="{647D6485-D4B9-45D1-90E4-B5A95118C743}" destId="{4DDABF4C-B5F7-46B5-B3E8-4EB56B1A37B7}" srcOrd="6" destOrd="0" presId="urn:microsoft.com/office/officeart/2005/8/layout/matrix1"/>
    <dgm:cxn modelId="{6E6C8277-982F-4AD7-8AEC-48DBB3FEE565}" type="presParOf" srcId="{647D6485-D4B9-45D1-90E4-B5A95118C743}" destId="{F7334C25-BFD0-45DE-8926-FC79E4180FFE}" srcOrd="7" destOrd="0" presId="urn:microsoft.com/office/officeart/2005/8/layout/matrix1"/>
    <dgm:cxn modelId="{C471508A-51C3-4ED1-9A32-4A135ECD3FB2}" type="presParOf" srcId="{EA83C339-852E-4231-A2EF-355128339FED}" destId="{891AE144-5292-4DA9-8652-926D8CBF27B4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B37D5-FB48-427C-9307-9E0918682621}">
      <dsp:nvSpPr>
        <dsp:cNvPr id="0" name=""/>
        <dsp:cNvSpPr/>
      </dsp:nvSpPr>
      <dsp:spPr>
        <a:xfrm>
          <a:off x="0" y="77045"/>
          <a:ext cx="5178424" cy="8759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/>
            <a:t>手機條碼歸戶機制</a:t>
          </a:r>
        </a:p>
      </dsp:txBody>
      <dsp:txXfrm>
        <a:off x="42761" y="119806"/>
        <a:ext cx="5092902" cy="790442"/>
      </dsp:txXfrm>
    </dsp:sp>
    <dsp:sp modelId="{15EF0B80-8506-43E2-A5B7-D6CDF263FC23}">
      <dsp:nvSpPr>
        <dsp:cNvPr id="0" name=""/>
        <dsp:cNvSpPr/>
      </dsp:nvSpPr>
      <dsp:spPr>
        <a:xfrm>
          <a:off x="0" y="986550"/>
          <a:ext cx="5178424" cy="8759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/>
            <a:t>手機條碼辨識機制</a:t>
          </a:r>
        </a:p>
      </dsp:txBody>
      <dsp:txXfrm>
        <a:off x="42761" y="1029311"/>
        <a:ext cx="5092902" cy="790442"/>
      </dsp:txXfrm>
    </dsp:sp>
    <dsp:sp modelId="{D0915645-74E6-4F16-8B64-AC96CD7D6772}">
      <dsp:nvSpPr>
        <dsp:cNvPr id="0" name=""/>
        <dsp:cNvSpPr/>
      </dsp:nvSpPr>
      <dsp:spPr>
        <a:xfrm>
          <a:off x="0" y="1957555"/>
          <a:ext cx="5178424" cy="8759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/>
            <a:t>即時推播交易發票明細 </a:t>
          </a:r>
        </a:p>
      </dsp:txBody>
      <dsp:txXfrm>
        <a:off x="42761" y="2000316"/>
        <a:ext cx="5092902" cy="790442"/>
      </dsp:txXfrm>
    </dsp:sp>
    <dsp:sp modelId="{E841AB9E-7063-45E6-A458-04E2A8B9AE65}">
      <dsp:nvSpPr>
        <dsp:cNvPr id="0" name=""/>
        <dsp:cNvSpPr/>
      </dsp:nvSpPr>
      <dsp:spPr>
        <a:xfrm>
          <a:off x="0" y="2928559"/>
          <a:ext cx="5178424" cy="8759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/>
            <a:t>發票列印防偽機制</a:t>
          </a:r>
        </a:p>
      </dsp:txBody>
      <dsp:txXfrm>
        <a:off x="42761" y="2971320"/>
        <a:ext cx="5092902" cy="790442"/>
      </dsp:txXfrm>
    </dsp:sp>
    <dsp:sp modelId="{5DADE48F-0F19-44BB-BB58-C6EC3182F14F}">
      <dsp:nvSpPr>
        <dsp:cNvPr id="0" name=""/>
        <dsp:cNvSpPr/>
      </dsp:nvSpPr>
      <dsp:spPr>
        <a:xfrm>
          <a:off x="0" y="3899564"/>
          <a:ext cx="5178424" cy="8759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/>
            <a:t>掃描手機條碼收取發票</a:t>
          </a:r>
        </a:p>
      </dsp:txBody>
      <dsp:txXfrm>
        <a:off x="42761" y="3942325"/>
        <a:ext cx="5092902" cy="7904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120B3-BC2D-43B2-9150-E526C87B9581}">
      <dsp:nvSpPr>
        <dsp:cNvPr id="0" name=""/>
        <dsp:cNvSpPr/>
      </dsp:nvSpPr>
      <dsp:spPr>
        <a:xfrm rot="16200000">
          <a:off x="1284287" y="-1284287"/>
          <a:ext cx="1889125" cy="44577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700" kern="1200" dirty="0">
              <a:latin typeface="華康粗黑體" pitchFamily="49" charset="-120"/>
              <a:ea typeface="華康粗黑體" pitchFamily="49" charset="-120"/>
            </a:rPr>
            <a:t>國泰世華銀行</a:t>
          </a:r>
        </a:p>
      </dsp:txBody>
      <dsp:txXfrm rot="5400000">
        <a:off x="0" y="0"/>
        <a:ext cx="4457700" cy="1416843"/>
      </dsp:txXfrm>
    </dsp:sp>
    <dsp:sp modelId="{6D5509FC-5FF3-4175-AB02-605DDFB78898}">
      <dsp:nvSpPr>
        <dsp:cNvPr id="0" name=""/>
        <dsp:cNvSpPr/>
      </dsp:nvSpPr>
      <dsp:spPr>
        <a:xfrm>
          <a:off x="4457700" y="0"/>
          <a:ext cx="4457700" cy="188912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700" kern="1200" dirty="0">
              <a:latin typeface="華康粗黑體" pitchFamily="49" charset="-120"/>
              <a:ea typeface="華康粗黑體" pitchFamily="49" charset="-120"/>
            </a:rPr>
            <a:t>合作金庫</a:t>
          </a:r>
        </a:p>
      </dsp:txBody>
      <dsp:txXfrm>
        <a:off x="4457700" y="0"/>
        <a:ext cx="4457700" cy="1416843"/>
      </dsp:txXfrm>
    </dsp:sp>
    <dsp:sp modelId="{B2DD31CD-1006-4019-82DE-21CD325B8189}">
      <dsp:nvSpPr>
        <dsp:cNvPr id="0" name=""/>
        <dsp:cNvSpPr/>
      </dsp:nvSpPr>
      <dsp:spPr>
        <a:xfrm rot="10800000">
          <a:off x="0" y="1889125"/>
          <a:ext cx="4457700" cy="188912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700" b="0" i="0" kern="1200" dirty="0">
              <a:latin typeface="華康粗黑體" pitchFamily="49" charset="-120"/>
              <a:ea typeface="華康粗黑體" pitchFamily="49" charset="-120"/>
            </a:rPr>
            <a:t>聯合徵信中心</a:t>
          </a:r>
          <a:endParaRPr lang="zh-TW" altLang="en-US" sz="3700" kern="1200" dirty="0">
            <a:latin typeface="華康粗黑體" pitchFamily="49" charset="-120"/>
            <a:ea typeface="華康粗黑體" pitchFamily="49" charset="-120"/>
          </a:endParaRPr>
        </a:p>
      </dsp:txBody>
      <dsp:txXfrm rot="10800000">
        <a:off x="0" y="2361406"/>
        <a:ext cx="4457700" cy="1416843"/>
      </dsp:txXfrm>
    </dsp:sp>
    <dsp:sp modelId="{4DDABF4C-B5F7-46B5-B3E8-4EB56B1A37B7}">
      <dsp:nvSpPr>
        <dsp:cNvPr id="0" name=""/>
        <dsp:cNvSpPr/>
      </dsp:nvSpPr>
      <dsp:spPr>
        <a:xfrm rot="5400000">
          <a:off x="5741987" y="604837"/>
          <a:ext cx="1889125" cy="44577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700" kern="1200" dirty="0">
              <a:latin typeface="華康粗黑體" pitchFamily="49" charset="-120"/>
              <a:ea typeface="華康粗黑體" pitchFamily="49" charset="-120"/>
            </a:rPr>
            <a:t>台灣企銀</a:t>
          </a:r>
        </a:p>
      </dsp:txBody>
      <dsp:txXfrm rot="-5400000">
        <a:off x="4457700" y="2361406"/>
        <a:ext cx="4457700" cy="1416843"/>
      </dsp:txXfrm>
    </dsp:sp>
    <dsp:sp modelId="{891AE144-5292-4DA9-8652-926D8CBF27B4}">
      <dsp:nvSpPr>
        <dsp:cNvPr id="0" name=""/>
        <dsp:cNvSpPr/>
      </dsp:nvSpPr>
      <dsp:spPr>
        <a:xfrm>
          <a:off x="3120390" y="1416843"/>
          <a:ext cx="2674620" cy="944562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700" kern="1200" dirty="0">
              <a:latin typeface="華康粗黑體" pitchFamily="49" charset="-120"/>
              <a:ea typeface="華康粗黑體" pitchFamily="49" charset="-120"/>
            </a:rPr>
            <a:t>收單銀行</a:t>
          </a:r>
        </a:p>
      </dsp:txBody>
      <dsp:txXfrm>
        <a:off x="3166500" y="1462953"/>
        <a:ext cx="2582400" cy="8523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034AB65-0E7E-4347-ABFF-8EA7B3BEF12E}" type="datetimeFigureOut">
              <a:rPr lang="zh-TW" altLang="en-US" smtClean="0"/>
              <a:t>2018/4/13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1210E29-61C6-4D63-A019-56DE8A0D282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1668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AB65-0E7E-4347-ABFF-8EA7B3BEF12E}" type="datetimeFigureOut">
              <a:rPr lang="zh-TW" altLang="en-US" smtClean="0"/>
              <a:t>2018/4/13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0E29-61C6-4D63-A019-56DE8A0D28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47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AB65-0E7E-4347-ABFF-8EA7B3BEF12E}" type="datetimeFigureOut">
              <a:rPr lang="zh-TW" altLang="en-US" smtClean="0"/>
              <a:t>2018/4/13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0E29-61C6-4D63-A019-56DE8A0D28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799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AB65-0E7E-4347-ABFF-8EA7B3BEF12E}" type="datetimeFigureOut">
              <a:rPr lang="zh-TW" altLang="en-US" smtClean="0"/>
              <a:t>2018/4/13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0E29-61C6-4D63-A019-56DE8A0D282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1886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AB65-0E7E-4347-ABFF-8EA7B3BEF12E}" type="datetimeFigureOut">
              <a:rPr lang="zh-TW" altLang="en-US" smtClean="0"/>
              <a:t>2018/4/13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0E29-61C6-4D63-A019-56DE8A0D28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083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AB65-0E7E-4347-ABFF-8EA7B3BEF12E}" type="datetimeFigureOut">
              <a:rPr lang="zh-TW" altLang="en-US" smtClean="0"/>
              <a:t>2018/4/13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0E29-61C6-4D63-A019-56DE8A0D28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206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AB65-0E7E-4347-ABFF-8EA7B3BEF12E}" type="datetimeFigureOut">
              <a:rPr lang="zh-TW" altLang="en-US" smtClean="0"/>
              <a:t>2018/4/13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0E29-61C6-4D63-A019-56DE8A0D28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254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AB65-0E7E-4347-ABFF-8EA7B3BEF12E}" type="datetimeFigureOut">
              <a:rPr lang="zh-TW" altLang="en-US" smtClean="0"/>
              <a:t>2018/4/13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0E29-61C6-4D63-A019-56DE8A0D28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4883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AB65-0E7E-4347-ABFF-8EA7B3BEF12E}" type="datetimeFigureOut">
              <a:rPr lang="zh-TW" altLang="en-US" smtClean="0"/>
              <a:t>2018/4/13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0E29-61C6-4D63-A019-56DE8A0D28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937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AB65-0E7E-4347-ABFF-8EA7B3BEF12E}" type="datetimeFigureOut">
              <a:rPr lang="zh-TW" altLang="en-US" smtClean="0"/>
              <a:t>2018/4/13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0E29-61C6-4D63-A019-56DE8A0D28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673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AB65-0E7E-4347-ABFF-8EA7B3BEF12E}" type="datetimeFigureOut">
              <a:rPr lang="zh-TW" altLang="en-US" smtClean="0"/>
              <a:t>2018/4/13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0E29-61C6-4D63-A019-56DE8A0D28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568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AB65-0E7E-4347-ABFF-8EA7B3BEF12E}" type="datetimeFigureOut">
              <a:rPr lang="zh-TW" altLang="en-US" smtClean="0"/>
              <a:t>2018/4/13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0E29-61C6-4D63-A019-56DE8A0D28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35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AB65-0E7E-4347-ABFF-8EA7B3BEF12E}" type="datetimeFigureOut">
              <a:rPr lang="zh-TW" altLang="en-US" smtClean="0"/>
              <a:t>2018/4/13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0E29-61C6-4D63-A019-56DE8A0D28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38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AB65-0E7E-4347-ABFF-8EA7B3BEF12E}" type="datetimeFigureOut">
              <a:rPr lang="zh-TW" altLang="en-US" smtClean="0"/>
              <a:t>2018/4/13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0E29-61C6-4D63-A019-56DE8A0D28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641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AB65-0E7E-4347-ABFF-8EA7B3BEF12E}" type="datetimeFigureOut">
              <a:rPr lang="zh-TW" altLang="en-US" smtClean="0"/>
              <a:t>2018/4/13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0E29-61C6-4D63-A019-56DE8A0D28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90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AB65-0E7E-4347-ABFF-8EA7B3BEF12E}" type="datetimeFigureOut">
              <a:rPr lang="zh-TW" altLang="en-US" smtClean="0"/>
              <a:t>2018/4/13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0E29-61C6-4D63-A019-56DE8A0D28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4163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AB65-0E7E-4347-ABFF-8EA7B3BEF12E}" type="datetimeFigureOut">
              <a:rPr lang="zh-TW" altLang="en-US" smtClean="0"/>
              <a:t>2018/4/13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0E29-61C6-4D63-A019-56DE8A0D28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57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034AB65-0E7E-4347-ABFF-8EA7B3BEF12E}" type="datetimeFigureOut">
              <a:rPr lang="zh-TW" altLang="en-US" smtClean="0"/>
              <a:t>2018/4/13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1210E29-61C6-4D63-A019-56DE8A0D28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1467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F69E98A-D175-4E99-AB2E-0690B875B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584" y="3832166"/>
            <a:ext cx="9755187" cy="1006938"/>
          </a:xfrm>
        </p:spPr>
        <p:txBody>
          <a:bodyPr>
            <a:normAutofit/>
          </a:bodyPr>
          <a:lstStyle/>
          <a:p>
            <a:r>
              <a:rPr lang="zh-TW" altLang="en-US" sz="6600" b="1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台灣萬事達旺旺通辦事處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90AE7F6B-095F-427D-95D1-8758E826B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436" y="4831261"/>
            <a:ext cx="9755187" cy="55033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特約商店篇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B3F5FF12-04B9-4A67-B357-E1AF5C94F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321" y="122785"/>
            <a:ext cx="4010991" cy="35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09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B5477BF-C20E-4AB0-885E-AF08A6011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07" y="722022"/>
            <a:ext cx="4504057" cy="554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xmlns="" id="{0A4B227D-B3DE-4354-AC69-3C725CCF8DCE}"/>
              </a:ext>
            </a:extLst>
          </p:cNvPr>
          <p:cNvSpPr txBox="1">
            <a:spLocks/>
          </p:cNvSpPr>
          <p:nvPr/>
        </p:nvSpPr>
        <p:spPr>
          <a:xfrm>
            <a:off x="893500" y="5925373"/>
            <a:ext cx="2875720" cy="618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>
                <a:latin typeface="標楷體" panose="03000509000000000000" pitchFamily="65" charset="-120"/>
              </a:rPr>
              <a:t>專利證號</a:t>
            </a:r>
            <a:r>
              <a:rPr lang="en-US" altLang="zh-TW" sz="2400">
                <a:latin typeface="標楷體" panose="03000509000000000000" pitchFamily="65" charset="-120"/>
              </a:rPr>
              <a:t>:99215199</a:t>
            </a:r>
            <a:br>
              <a:rPr lang="en-US" altLang="zh-TW" sz="2400">
                <a:latin typeface="標楷體" panose="03000509000000000000" pitchFamily="65" charset="-120"/>
              </a:rPr>
            </a:b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0F80F72E-1EC3-4BB9-903A-C30F9571CDC8}"/>
              </a:ext>
            </a:extLst>
          </p:cNvPr>
          <p:cNvSpPr/>
          <p:nvPr/>
        </p:nvSpPr>
        <p:spPr>
          <a:xfrm>
            <a:off x="972762" y="26728"/>
            <a:ext cx="818685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800" cap="none" spc="0" dirty="0">
                <a:ln/>
                <a:solidFill>
                  <a:srgbClr val="0070C0"/>
                </a:solidFill>
                <a:effectLst/>
                <a:latin typeface="華康粗黑體" pitchFamily="49" charset="-120"/>
                <a:ea typeface="華康粗黑體" pitchFamily="49" charset="-120"/>
              </a:rPr>
              <a:t>無紙化電子發票系統裝置專利</a:t>
            </a:r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xmlns="" id="{8A69E71C-3720-430A-B001-D0626D6D79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3478820"/>
              </p:ext>
            </p:extLst>
          </p:nvPr>
        </p:nvGraphicFramePr>
        <p:xfrm>
          <a:off x="5743995" y="934054"/>
          <a:ext cx="5178424" cy="4791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xmlns="" id="{D8A932A5-18FD-492A-8B3D-C94D9994DB25}"/>
              </a:ext>
            </a:extLst>
          </p:cNvPr>
          <p:cNvSpPr/>
          <p:nvPr/>
        </p:nvSpPr>
        <p:spPr>
          <a:xfrm>
            <a:off x="5345190" y="5773090"/>
            <a:ext cx="597603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華康粗黑體" pitchFamily="49" charset="-120"/>
                <a:ea typeface="華康粗黑體" pitchFamily="49" charset="-120"/>
              </a:rPr>
              <a:t>無時空限制  生活更便捷</a:t>
            </a:r>
          </a:p>
        </p:txBody>
      </p:sp>
    </p:spTree>
    <p:extLst>
      <p:ext uri="{BB962C8B-B14F-4D97-AF65-F5344CB8AC3E}">
        <p14:creationId xmlns:p14="http://schemas.microsoft.com/office/powerpoint/2010/main" val="1066638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ABFBB52-8165-42A9-88A6-50B3815F2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33B12DF5-9A2D-4DEA-8F61-6C1EA3DBD5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4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xmlns="" id="{DDCFD047-B067-46AC-9B04-3DD11EE80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4" t="10099" r="9317" b="9591"/>
          <a:stretch/>
        </p:blipFill>
        <p:spPr>
          <a:xfrm>
            <a:off x="0" y="-889462"/>
            <a:ext cx="12192000" cy="7747462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 txBox="1">
            <a:spLocks/>
          </p:cNvSpPr>
          <p:nvPr/>
        </p:nvSpPr>
        <p:spPr>
          <a:xfrm>
            <a:off x="68504" y="979568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電子發票的好處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6431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xmlns="" id="{6580E3DD-0C1A-4F90-9AFC-2AB52A0F3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8824" r="7718" b="13277"/>
          <a:stretch/>
        </p:blipFill>
        <p:spPr>
          <a:xfrm>
            <a:off x="-228600" y="-1"/>
            <a:ext cx="12788836" cy="7134225"/>
          </a:xfr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 txBox="1">
            <a:spLocks/>
          </p:cNvSpPr>
          <p:nvPr/>
        </p:nvSpPr>
        <p:spPr>
          <a:xfrm>
            <a:off x="567267" y="32353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MPOS-V3</a:t>
            </a:r>
            <a:r>
              <a:rPr lang="zh-TW" altLang="en-US" dirty="0" smtClean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發票開立</a:t>
            </a:r>
            <a:endParaRPr lang="zh-TW" altLang="en-US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2050" name="Picture 2" descr="D:\美工\Kuco co\POS機(EDC)\資料\S__156386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603" y="-200423"/>
            <a:ext cx="4855534" cy="60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 txBox="1">
            <a:spLocks/>
          </p:cNvSpPr>
          <p:nvPr/>
        </p:nvSpPr>
        <p:spPr>
          <a:xfrm>
            <a:off x="437033" y="2074210"/>
            <a:ext cx="5065992" cy="173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TW" sz="32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MPOS-V3</a:t>
            </a:r>
            <a:r>
              <a:rPr lang="zh-TW" altLang="en-US" sz="32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現在除了刷卡外，現在還支援發票列印的功能</a:t>
            </a:r>
            <a:r>
              <a:rPr lang="en-US" altLang="zh-TW" sz="32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!</a:t>
            </a:r>
            <a:endParaRPr lang="zh-TW" altLang="en-US" sz="3200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 txBox="1">
            <a:spLocks/>
          </p:cNvSpPr>
          <p:nvPr/>
        </p:nvSpPr>
        <p:spPr>
          <a:xfrm>
            <a:off x="5352623" y="1919942"/>
            <a:ext cx="4190385" cy="1491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TW" sz="32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--------------</a:t>
            </a:r>
            <a:r>
              <a:rPr lang="en-US" altLang="zh-TW" sz="32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sym typeface="Wingdings" pitchFamily="2" charset="2"/>
              </a:rPr>
              <a:t></a:t>
            </a:r>
            <a:endParaRPr lang="zh-TW" altLang="en-US" sz="3200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3216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美工\Kuco co\POS機(EDC)\資料\圖片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714" y="899513"/>
            <a:ext cx="3808583" cy="51199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內容版面配置區 4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xmlns="" id="{6580E3DD-0C1A-4F90-9AFC-2AB52A0F3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8824" r="7718" b="13277"/>
          <a:stretch/>
        </p:blipFill>
        <p:spPr>
          <a:xfrm>
            <a:off x="-228600" y="-1"/>
            <a:ext cx="12788836" cy="7134225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 txBox="1">
            <a:spLocks/>
          </p:cNvSpPr>
          <p:nvPr/>
        </p:nvSpPr>
        <p:spPr>
          <a:xfrm>
            <a:off x="567267" y="32353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MPOS-V3</a:t>
            </a:r>
            <a:r>
              <a:rPr lang="zh-TW" altLang="en-US" dirty="0" smtClean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發票開立</a:t>
            </a:r>
            <a:endParaRPr lang="zh-TW" altLang="en-US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 txBox="1">
            <a:spLocks/>
          </p:cNvSpPr>
          <p:nvPr/>
        </p:nvSpPr>
        <p:spPr>
          <a:xfrm>
            <a:off x="1243367" y="2371616"/>
            <a:ext cx="5065992" cy="1737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sz="32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結合發票出單機，</a:t>
            </a:r>
            <a:endParaRPr lang="en-US" altLang="zh-TW" sz="3200" dirty="0" smtClean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刷</a:t>
            </a:r>
            <a:r>
              <a:rPr lang="zh-TW" altLang="en-US" sz="32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卡後立即列印發票，</a:t>
            </a:r>
            <a:endParaRPr lang="en-US" altLang="zh-TW" sz="3200" dirty="0" smtClean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快速又便利</a:t>
            </a:r>
            <a:r>
              <a:rPr lang="en-US" altLang="zh-TW" sz="32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!</a:t>
            </a:r>
            <a:endParaRPr lang="zh-TW" altLang="en-US" sz="3200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 txBox="1">
            <a:spLocks/>
          </p:cNvSpPr>
          <p:nvPr/>
        </p:nvSpPr>
        <p:spPr>
          <a:xfrm>
            <a:off x="5277810" y="2518478"/>
            <a:ext cx="4190385" cy="1491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TW" sz="32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-----------</a:t>
            </a:r>
            <a:r>
              <a:rPr lang="en-US" altLang="zh-TW" sz="32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sym typeface="Wingdings" pitchFamily="2" charset="2"/>
              </a:rPr>
              <a:t></a:t>
            </a:r>
            <a:endParaRPr lang="zh-TW" altLang="en-US" sz="3200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3732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8C31159-D65C-45E3-A333-66ADE7186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4C576A0-D466-4EE3-80F3-407A3663B5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77B9B39D-F2F4-4009-8099-23F27B02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697233" cy="6419850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 txBox="1">
            <a:spLocks/>
          </p:cNvSpPr>
          <p:nvPr/>
        </p:nvSpPr>
        <p:spPr>
          <a:xfrm>
            <a:off x="567267" y="373409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電子發票服務平台</a:t>
            </a:r>
            <a:endParaRPr lang="zh-TW" altLang="en-US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42116" y="656705"/>
            <a:ext cx="2053244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904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 txBox="1">
            <a:spLocks/>
          </p:cNvSpPr>
          <p:nvPr/>
        </p:nvSpPr>
        <p:spPr>
          <a:xfrm>
            <a:off x="567267" y="373409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資訊安全</a:t>
            </a:r>
            <a:endParaRPr lang="zh-TW" altLang="en-US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4098" name="Picture 2" descr="D:\美工\Kuco co\POS機(EDC)\資料\圖片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833" y="534583"/>
            <a:ext cx="7399338" cy="49625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009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 txBox="1">
            <a:spLocks/>
          </p:cNvSpPr>
          <p:nvPr/>
        </p:nvSpPr>
        <p:spPr>
          <a:xfrm>
            <a:off x="567267" y="373409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資訊安全</a:t>
            </a:r>
            <a:endParaRPr lang="zh-TW" altLang="en-US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8194" name="Picture 2" descr="D:\美工\Kuco co\POS機(EDC)\資料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739" y="1808006"/>
            <a:ext cx="7620000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 txBox="1">
            <a:spLocks/>
          </p:cNvSpPr>
          <p:nvPr/>
        </p:nvSpPr>
        <p:spPr>
          <a:xfrm>
            <a:off x="3428061" y="984721"/>
            <a:ext cx="5524746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商店</a:t>
            </a:r>
            <a:r>
              <a:rPr lang="en-US" altLang="zh-TW" sz="4000" dirty="0" smtClean="0">
                <a:solidFill>
                  <a:srgbClr val="FF0000"/>
                </a:solidFill>
                <a:latin typeface="Kozuka Gothic Pro B" pitchFamily="34" charset="-128"/>
                <a:ea typeface="Kozuka Gothic Pro B" pitchFamily="34" charset="-128"/>
              </a:rPr>
              <a:t>(Merchant)</a:t>
            </a:r>
            <a:r>
              <a:rPr lang="zh-TW" altLang="en-US" sz="40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等級</a:t>
            </a:r>
            <a:endParaRPr lang="zh-TW" altLang="en-US" sz="4000" dirty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2898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 txBox="1">
            <a:spLocks/>
          </p:cNvSpPr>
          <p:nvPr/>
        </p:nvSpPr>
        <p:spPr>
          <a:xfrm>
            <a:off x="567267" y="373409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第三方支付價金保管與撥款</a:t>
            </a:r>
            <a:endParaRPr lang="zh-TW" altLang="en-US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 txBox="1">
            <a:spLocks/>
          </p:cNvSpPr>
          <p:nvPr/>
        </p:nvSpPr>
        <p:spPr>
          <a:xfrm>
            <a:off x="3278432" y="1222680"/>
            <a:ext cx="4824923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逐筆足額</a:t>
            </a:r>
            <a:r>
              <a:rPr lang="zh-TW" altLang="en-US" sz="40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信託小筆記</a:t>
            </a:r>
            <a:endParaRPr lang="zh-TW" altLang="en-US" sz="4000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 txBox="1">
            <a:spLocks/>
          </p:cNvSpPr>
          <p:nvPr/>
        </p:nvSpPr>
        <p:spPr>
          <a:xfrm>
            <a:off x="1570166" y="2047677"/>
            <a:ext cx="8391083" cy="3598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1.</a:t>
            </a:r>
            <a:r>
              <a:rPr lang="zh-TW" altLang="en-US" sz="28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收單銀行與信託銀行必須同一家</a:t>
            </a:r>
            <a:endParaRPr lang="en-US" altLang="zh-TW" sz="2800" dirty="0" smtClean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2.</a:t>
            </a:r>
            <a:r>
              <a:rPr lang="zh-TW" altLang="en-US" sz="28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信託成本增加</a:t>
            </a:r>
            <a:endParaRPr lang="en-US" altLang="zh-TW" sz="2800" dirty="0" smtClean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3.</a:t>
            </a:r>
            <a:r>
              <a:rPr lang="zh-TW" altLang="en-US" sz="28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撥款作業程序繁雜增加人力成本</a:t>
            </a:r>
            <a:endParaRPr lang="en-US" altLang="zh-TW" sz="2800" dirty="0" smtClean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4.</a:t>
            </a:r>
            <a:r>
              <a:rPr lang="zh-TW" altLang="en-US" sz="28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每筆交易都是一筆小額信託</a:t>
            </a:r>
            <a:endParaRPr lang="en-US" altLang="zh-TW" sz="2800" dirty="0" smtClean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5.</a:t>
            </a:r>
            <a:r>
              <a:rPr lang="zh-TW" altLang="en-US" sz="28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每筆交易都清楚記載</a:t>
            </a:r>
            <a:r>
              <a:rPr lang="en-US" altLang="zh-TW" sz="28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:</a:t>
            </a:r>
            <a:r>
              <a:rPr lang="zh-TW" altLang="en-US" sz="28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交易金額、</a:t>
            </a:r>
            <a:r>
              <a:rPr lang="zh-TW" altLang="en-US" sz="2800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商店名稱</a:t>
            </a:r>
            <a:r>
              <a:rPr lang="zh-TW" altLang="en-US" sz="28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、統一編號、應撥金額、撥款日期</a:t>
            </a:r>
            <a:endParaRPr lang="en-US" altLang="zh-TW" sz="2800" dirty="0" smtClean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6.</a:t>
            </a:r>
            <a:r>
              <a:rPr lang="zh-TW" altLang="en-US" sz="2800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不怕平台業者倒閉或資料毀損，信託帳戶裡的價金無法分辨是何商店</a:t>
            </a:r>
            <a:r>
              <a:rPr lang="zh-TW" altLang="en-US" sz="28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所有，各商店各持有多少金額</a:t>
            </a:r>
            <a:r>
              <a:rPr lang="en-US" altLang="zh-TW" sz="28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?</a:t>
            </a:r>
            <a:endParaRPr lang="zh-TW" altLang="en-US" sz="2800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5699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 txBox="1">
            <a:spLocks/>
          </p:cNvSpPr>
          <p:nvPr/>
        </p:nvSpPr>
        <p:spPr>
          <a:xfrm>
            <a:off x="567267" y="373409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資訊安全</a:t>
            </a:r>
            <a:endParaRPr lang="zh-TW" altLang="en-US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5122" name="Picture 2" descr="D:\美工\Kuco co\POS機(EDC)\資料\圖片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226" y="1691496"/>
            <a:ext cx="5866298" cy="382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 txBox="1">
            <a:spLocks/>
          </p:cNvSpPr>
          <p:nvPr/>
        </p:nvSpPr>
        <p:spPr>
          <a:xfrm>
            <a:off x="3818759" y="764685"/>
            <a:ext cx="6746717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逐筆足額</a:t>
            </a:r>
            <a:r>
              <a:rPr lang="zh-TW" altLang="en-US" sz="40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價金保管撥款流程</a:t>
            </a:r>
            <a:endParaRPr lang="zh-TW" altLang="en-US" sz="4000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3760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176CAFF-301B-445C-800A-100CC6C08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406"/>
            <a:ext cx="10396882" cy="1151965"/>
          </a:xfrm>
        </p:spPr>
        <p:txBody>
          <a:bodyPr/>
          <a:lstStyle/>
          <a:p>
            <a:r>
              <a:rPr lang="zh-TW" altLang="en-US" dirty="0">
                <a:solidFill>
                  <a:srgbClr val="0070C0"/>
                </a:solidFill>
                <a:latin typeface="華康粗黑體" pitchFamily="49" charset="-120"/>
                <a:ea typeface="華康粗黑體" pitchFamily="49" charset="-120"/>
              </a:rPr>
              <a:t>收單銀行</a:t>
            </a:r>
          </a:p>
        </p:txBody>
      </p:sp>
      <p:pic>
        <p:nvPicPr>
          <p:cNvPr id="5" name="內容版面配置區 4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xmlns="" id="{6580E3DD-0C1A-4F90-9AFC-2AB52A0F3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8824" r="7718" b="13277"/>
          <a:stretch/>
        </p:blipFill>
        <p:spPr>
          <a:xfrm>
            <a:off x="-228600" y="-1"/>
            <a:ext cx="12788836" cy="7134225"/>
          </a:xfrm>
        </p:spPr>
      </p:pic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xmlns="" id="{02E320EA-DB9F-43B8-8200-4CC727E90E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9128551"/>
              </p:ext>
            </p:extLst>
          </p:nvPr>
        </p:nvGraphicFramePr>
        <p:xfrm>
          <a:off x="1390728" y="1467775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24398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63788" y="702763"/>
            <a:ext cx="10101949" cy="5442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800" dirty="0">
                <a:solidFill>
                  <a:srgbClr val="0070C0"/>
                </a:solidFill>
                <a:latin typeface="華康儷中黑" pitchFamily="49" charset="-120"/>
                <a:ea typeface="華康儷中黑" pitchFamily="49" charset="-120"/>
              </a:rPr>
              <a:t>行動支付</a:t>
            </a:r>
            <a:r>
              <a:rPr lang="en-US" altLang="zh-TW" sz="4800" dirty="0">
                <a:solidFill>
                  <a:srgbClr val="0070C0"/>
                </a:solidFill>
                <a:latin typeface="華康儷中黑" pitchFamily="49" charset="-120"/>
                <a:ea typeface="華康儷中黑" pitchFamily="49" charset="-120"/>
              </a:rPr>
              <a:t>3</a:t>
            </a:r>
            <a:r>
              <a:rPr lang="zh-TW" altLang="en-US" sz="4800" dirty="0">
                <a:solidFill>
                  <a:srgbClr val="0070C0"/>
                </a:solidFill>
                <a:latin typeface="華康儷中黑" pitchFamily="49" charset="-120"/>
                <a:ea typeface="華康儷中黑" pitchFamily="49" charset="-120"/>
              </a:rPr>
              <a:t>年租稅優惠起跑 小店營業稅僅</a:t>
            </a:r>
            <a:r>
              <a:rPr lang="en-US" altLang="zh-TW" sz="4800" dirty="0">
                <a:solidFill>
                  <a:srgbClr val="0070C0"/>
                </a:solidFill>
                <a:latin typeface="華康儷中黑" pitchFamily="49" charset="-120"/>
                <a:ea typeface="華康儷中黑" pitchFamily="49" charset="-120"/>
              </a:rPr>
              <a:t>1%</a:t>
            </a:r>
            <a:r>
              <a:rPr lang="zh-TW" altLang="en-US" sz="4800" dirty="0">
                <a:solidFill>
                  <a:srgbClr val="0070C0"/>
                </a:solidFill>
                <a:latin typeface="華康儷中黑" pitchFamily="49" charset="-120"/>
                <a:ea typeface="華康儷中黑" pitchFamily="49" charset="-120"/>
              </a:rPr>
              <a:t>、可免開發票</a:t>
            </a:r>
            <a:endParaRPr lang="en-US" altLang="zh-TW" sz="3600" dirty="0">
              <a:solidFill>
                <a:srgbClr val="0070C0"/>
              </a:solidFill>
              <a:latin typeface="華康儷中黑" pitchFamily="49" charset="-120"/>
              <a:ea typeface="華康儷中黑" pitchFamily="49" charset="-120"/>
            </a:endParaRPr>
          </a:p>
          <a:p>
            <a:pPr marL="0" indent="0">
              <a:buNone/>
            </a:pPr>
            <a:endParaRPr lang="zh-TW" altLang="en-US" sz="3600" dirty="0">
              <a:solidFill>
                <a:srgbClr val="0070C0"/>
              </a:solidFill>
              <a:latin typeface="華康儷中黑" pitchFamily="49" charset="-120"/>
              <a:ea typeface="華康儷中黑" pitchFamily="49" charset="-120"/>
            </a:endParaRPr>
          </a:p>
          <a:p>
            <a:r>
              <a:rPr lang="zh-TW" altLang="en-US" sz="3200" dirty="0">
                <a:latin typeface="華康儷中黑" pitchFamily="49" charset="-120"/>
                <a:ea typeface="華康儷中黑" pitchFamily="49" charset="-120"/>
              </a:rPr>
              <a:t>可享有三年的租稅優惠</a:t>
            </a:r>
            <a:endParaRPr lang="en-US" altLang="zh-TW" sz="3200" dirty="0">
              <a:latin typeface="華康儷中黑" pitchFamily="49" charset="-120"/>
              <a:ea typeface="華康儷中黑" pitchFamily="49" charset="-120"/>
            </a:endParaRPr>
          </a:p>
          <a:p>
            <a:r>
              <a:rPr lang="zh-TW" altLang="en-US" sz="3200" dirty="0">
                <a:latin typeface="華康儷中黑" pitchFamily="49" charset="-120"/>
                <a:ea typeface="華康儷中黑" pitchFamily="49" charset="-120"/>
              </a:rPr>
              <a:t>各加盟主可合法節稅。</a:t>
            </a:r>
            <a:endParaRPr lang="en-US" altLang="zh-TW" sz="3200" dirty="0">
              <a:latin typeface="華康儷中黑" pitchFamily="49" charset="-120"/>
              <a:ea typeface="華康儷中黑" pitchFamily="49" charset="-120"/>
            </a:endParaRPr>
          </a:p>
          <a:p>
            <a:r>
              <a:rPr lang="zh-TW" altLang="en-US" sz="3200" dirty="0">
                <a:latin typeface="華康儷中黑" pitchFamily="49" charset="-120"/>
                <a:ea typeface="華康儷中黑" pitchFamily="49" charset="-120"/>
              </a:rPr>
              <a:t>如果有行動支付在店家端，營業額超過</a:t>
            </a:r>
            <a:r>
              <a:rPr lang="en-US" altLang="zh-TW" sz="3200" dirty="0">
                <a:latin typeface="華康儷中黑" pitchFamily="49" charset="-120"/>
                <a:ea typeface="華康儷中黑" pitchFamily="49" charset="-120"/>
              </a:rPr>
              <a:t>20</a:t>
            </a:r>
            <a:r>
              <a:rPr lang="zh-TW" altLang="en-US" sz="3200" dirty="0">
                <a:latin typeface="華康儷中黑" pitchFamily="49" charset="-120"/>
                <a:ea typeface="華康儷中黑" pitchFamily="49" charset="-120"/>
              </a:rPr>
              <a:t>萬也是申報</a:t>
            </a:r>
            <a:r>
              <a:rPr lang="en-US" altLang="zh-TW" sz="3200" dirty="0">
                <a:solidFill>
                  <a:srgbClr val="FF0000"/>
                </a:solidFill>
                <a:latin typeface="華康儷中黑" pitchFamily="49" charset="-120"/>
                <a:ea typeface="華康儷中黑" pitchFamily="49" charset="-120"/>
              </a:rPr>
              <a:t>1%</a:t>
            </a:r>
            <a:r>
              <a:rPr lang="zh-TW" altLang="en-US" sz="3200" dirty="0">
                <a:solidFill>
                  <a:srgbClr val="FF0000"/>
                </a:solidFill>
                <a:latin typeface="華康儷中黑" pitchFamily="49" charset="-120"/>
                <a:ea typeface="華康儷中黑" pitchFamily="49" charset="-120"/>
              </a:rPr>
              <a:t>營業稅</a:t>
            </a:r>
            <a:r>
              <a:rPr lang="zh-TW" altLang="en-US" sz="3200" dirty="0">
                <a:latin typeface="華康儷中黑" pitchFamily="49" charset="-120"/>
                <a:ea typeface="華康儷中黑" pitchFamily="49" charset="-120"/>
              </a:rPr>
              <a:t>。</a:t>
            </a:r>
            <a:endParaRPr lang="en-US" altLang="zh-TW" sz="3200" dirty="0">
              <a:latin typeface="華康儷中黑" pitchFamily="49" charset="-120"/>
              <a:ea typeface="華康儷中黑" pitchFamily="49" charset="-120"/>
            </a:endParaRPr>
          </a:p>
          <a:p>
            <a:endParaRPr lang="zh-TW" altLang="en-US" sz="3200" dirty="0">
              <a:latin typeface="華康儷中黑" pitchFamily="49" charset="-120"/>
              <a:ea typeface="華康儷中黑" pitchFamily="49" charset="-120"/>
            </a:endParaRPr>
          </a:p>
          <a:p>
            <a:endParaRPr lang="zh-TW" altLang="en-US" dirty="0"/>
          </a:p>
        </p:txBody>
      </p:sp>
      <p:pic>
        <p:nvPicPr>
          <p:cNvPr id="3074" name="Picture 2" descr="D:\美工\Kuco co\素材\時尚PSD(圖庫)\金融科技\圖片\5000222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799" y="1496155"/>
            <a:ext cx="4238030" cy="282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2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7EDE104-50C8-47BC-89B7-B1304FE07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402336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刷卡機</a:t>
            </a:r>
            <a:r>
              <a:rPr lang="zh-TW" altLang="en-US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申請條件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D47D9BF-C8EA-4AE2-8955-AB516656F77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0353" y="1312338"/>
            <a:ext cx="8317314" cy="43033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TW" altLang="en-US" sz="2100" b="1" dirty="0">
                <a:latin typeface="華康中黑體" pitchFamily="49" charset="-120"/>
                <a:ea typeface="華康中黑體" pitchFamily="49" charset="-120"/>
              </a:rPr>
              <a:t>一、營業登記證</a:t>
            </a:r>
          </a:p>
          <a:p>
            <a:pPr>
              <a:lnSpc>
                <a:spcPct val="100000"/>
              </a:lnSpc>
            </a:pPr>
            <a:r>
              <a:rPr lang="zh-TW" altLang="en-US" sz="2100" b="1" dirty="0">
                <a:latin typeface="華康中黑體" pitchFamily="49" charset="-120"/>
                <a:ea typeface="華康中黑體" pitchFamily="49" charset="-120"/>
              </a:rPr>
              <a:t>二、公司照片</a:t>
            </a:r>
            <a:r>
              <a:rPr lang="en-US" altLang="zh-TW" sz="2100" b="1" dirty="0">
                <a:latin typeface="華康中黑體" pitchFamily="49" charset="-120"/>
                <a:ea typeface="華康中黑體" pitchFamily="49" charset="-120"/>
              </a:rPr>
              <a:t>(</a:t>
            </a:r>
            <a:r>
              <a:rPr lang="zh-TW" altLang="en-US" sz="2100" b="1" dirty="0">
                <a:latin typeface="華康中黑體" pitchFamily="49" charset="-120"/>
                <a:ea typeface="華康中黑體" pitchFamily="49" charset="-120"/>
              </a:rPr>
              <a:t>須照門牌、招牌、內部、有櫃台者拍櫃台</a:t>
            </a:r>
            <a:r>
              <a:rPr lang="en-US" altLang="zh-TW" sz="2100" b="1" dirty="0">
                <a:latin typeface="華康中黑體" pitchFamily="49" charset="-120"/>
                <a:ea typeface="華康中黑體" pitchFamily="49" charset="-12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zh-TW" altLang="en-US" sz="2100" b="1" dirty="0">
                <a:latin typeface="華康中黑體" pitchFamily="49" charset="-120"/>
                <a:ea typeface="華康中黑體" pitchFamily="49" charset="-120"/>
              </a:rPr>
              <a:t>三、公司存摺影本</a:t>
            </a:r>
          </a:p>
          <a:p>
            <a:pPr>
              <a:lnSpc>
                <a:spcPct val="100000"/>
              </a:lnSpc>
            </a:pPr>
            <a:r>
              <a:rPr lang="zh-TW" altLang="en-US" sz="2100" b="1" dirty="0">
                <a:latin typeface="華康中黑體" pitchFamily="49" charset="-120"/>
                <a:ea typeface="華康中黑體" pitchFamily="49" charset="-120"/>
              </a:rPr>
              <a:t>四、負責人及保證人身分證影本</a:t>
            </a:r>
          </a:p>
          <a:p>
            <a:pPr>
              <a:lnSpc>
                <a:spcPct val="100000"/>
              </a:lnSpc>
            </a:pPr>
            <a:r>
              <a:rPr lang="en-US" altLang="zh-TW" sz="2100" b="1" dirty="0">
                <a:latin typeface="華康中黑體" pitchFamily="49" charset="-120"/>
                <a:ea typeface="華康中黑體" pitchFamily="49" charset="-120"/>
              </a:rPr>
              <a:t>------&gt;</a:t>
            </a:r>
            <a:r>
              <a:rPr lang="zh-TW" altLang="en-US" sz="2100" b="1" dirty="0">
                <a:solidFill>
                  <a:srgbClr val="002060"/>
                </a:solidFill>
                <a:latin typeface="華康中黑體" pitchFamily="49" charset="-120"/>
                <a:ea typeface="華康中黑體" pitchFamily="49" charset="-120"/>
              </a:rPr>
              <a:t>五、最近一期的</a:t>
            </a:r>
            <a:r>
              <a:rPr lang="en-US" altLang="zh-TW" sz="2100" b="1" dirty="0">
                <a:solidFill>
                  <a:srgbClr val="002060"/>
                </a:solidFill>
                <a:latin typeface="華康中黑體" pitchFamily="49" charset="-120"/>
                <a:ea typeface="華康中黑體" pitchFamily="49" charset="-120"/>
              </a:rPr>
              <a:t>401</a:t>
            </a:r>
            <a:r>
              <a:rPr lang="zh-TW" altLang="en-US" sz="2100" b="1" dirty="0">
                <a:solidFill>
                  <a:srgbClr val="002060"/>
                </a:solidFill>
                <a:latin typeface="華康中黑體" pitchFamily="49" charset="-120"/>
                <a:ea typeface="華康中黑體" pitchFamily="49" charset="-120"/>
              </a:rPr>
              <a:t>報表 </a:t>
            </a:r>
            <a:r>
              <a:rPr lang="en-US" altLang="zh-TW" sz="2100" b="1" dirty="0">
                <a:latin typeface="華康中黑體" pitchFamily="49" charset="-120"/>
                <a:ea typeface="華康中黑體" pitchFamily="49" charset="-120"/>
              </a:rPr>
              <a:t>&lt;------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100" b="1" dirty="0">
                <a:latin typeface="華康中黑體" pitchFamily="49" charset="-120"/>
                <a:ea typeface="華康中黑體" pitchFamily="49" charset="-120"/>
              </a:rPr>
              <a:t>       </a:t>
            </a:r>
            <a:r>
              <a:rPr lang="en-US" altLang="zh-TW" sz="2100" b="1" dirty="0">
                <a:solidFill>
                  <a:srgbClr val="FF0000"/>
                </a:solidFill>
                <a:latin typeface="華康中黑體" pitchFamily="49" charset="-120"/>
                <a:ea typeface="華康中黑體" pitchFamily="49" charset="-120"/>
              </a:rPr>
              <a:t>Ps:</a:t>
            </a:r>
          </a:p>
          <a:p>
            <a:pPr>
              <a:lnSpc>
                <a:spcPct val="100000"/>
              </a:lnSpc>
            </a:pPr>
            <a:r>
              <a:rPr lang="zh-TW" altLang="en-US" sz="2100" b="1" dirty="0">
                <a:solidFill>
                  <a:srgbClr val="FF0000"/>
                </a:solidFill>
                <a:latin typeface="華康中黑體" pitchFamily="49" charset="-120"/>
                <a:ea typeface="華康中黑體" pitchFamily="49" charset="-120"/>
              </a:rPr>
              <a:t>個人每月限八萬以下免開發票</a:t>
            </a:r>
          </a:p>
          <a:p>
            <a:pPr>
              <a:lnSpc>
                <a:spcPct val="100000"/>
              </a:lnSpc>
            </a:pPr>
            <a:r>
              <a:rPr lang="zh-TW" altLang="en-US" sz="2100" b="1" dirty="0">
                <a:solidFill>
                  <a:srgbClr val="FF0000"/>
                </a:solidFill>
                <a:latin typeface="華康中黑體" pitchFamily="49" charset="-120"/>
                <a:ea typeface="華康中黑體" pitchFamily="49" charset="-120"/>
              </a:rPr>
              <a:t>申請</a:t>
            </a:r>
            <a:r>
              <a:rPr lang="en-US" altLang="zh-TW" sz="2100" b="1" dirty="0" err="1">
                <a:solidFill>
                  <a:srgbClr val="FF0000"/>
                </a:solidFill>
                <a:latin typeface="華康中黑體" pitchFamily="49" charset="-120"/>
                <a:ea typeface="華康中黑體" pitchFamily="49" charset="-120"/>
              </a:rPr>
              <a:t>Pos</a:t>
            </a:r>
            <a:r>
              <a:rPr lang="zh-TW" altLang="en-US" sz="2100" b="1" dirty="0">
                <a:solidFill>
                  <a:srgbClr val="FF0000"/>
                </a:solidFill>
                <a:latin typeface="華康中黑體" pitchFamily="49" charset="-120"/>
                <a:ea typeface="華康中黑體" pitchFamily="49" charset="-120"/>
              </a:rPr>
              <a:t>機：</a:t>
            </a:r>
          </a:p>
          <a:p>
            <a:pPr>
              <a:lnSpc>
                <a:spcPct val="100000"/>
              </a:lnSpc>
            </a:pPr>
            <a:r>
              <a:rPr lang="zh-TW" altLang="en-US" sz="2100" b="1" dirty="0">
                <a:solidFill>
                  <a:srgbClr val="FF0000"/>
                </a:solidFill>
                <a:latin typeface="華康中黑體" pitchFamily="49" charset="-120"/>
                <a:ea typeface="華康中黑體" pitchFamily="49" charset="-120"/>
              </a:rPr>
              <a:t>個人需提供資料如下：</a:t>
            </a:r>
          </a:p>
          <a:p>
            <a:pPr>
              <a:lnSpc>
                <a:spcPct val="100000"/>
              </a:lnSpc>
            </a:pPr>
            <a:r>
              <a:rPr lang="zh-TW" altLang="en-US" sz="2100" b="1" dirty="0">
                <a:solidFill>
                  <a:srgbClr val="FF0000"/>
                </a:solidFill>
                <a:latin typeface="華康中黑體" pitchFamily="49" charset="-120"/>
                <a:ea typeface="華康中黑體" pitchFamily="49" charset="-120"/>
              </a:rPr>
              <a:t>雙證件</a:t>
            </a:r>
            <a:r>
              <a:rPr lang="en-US" altLang="zh-TW" sz="2100" b="1" dirty="0">
                <a:solidFill>
                  <a:srgbClr val="FF0000"/>
                </a:solidFill>
                <a:latin typeface="華康中黑體" pitchFamily="49" charset="-120"/>
                <a:ea typeface="華康中黑體" pitchFamily="49" charset="-120"/>
              </a:rPr>
              <a:t>(</a:t>
            </a:r>
            <a:r>
              <a:rPr lang="zh-TW" altLang="en-US" sz="2100" b="1" dirty="0">
                <a:solidFill>
                  <a:srgbClr val="FF0000"/>
                </a:solidFill>
                <a:latin typeface="華康中黑體" pitchFamily="49" charset="-120"/>
                <a:ea typeface="華康中黑體" pitchFamily="49" charset="-120"/>
              </a:rPr>
              <a:t>其中一項一定要身分証、存簿、印章、合約</a:t>
            </a:r>
            <a:r>
              <a:rPr lang="en-US" altLang="zh-TW" sz="2100" b="1" dirty="0">
                <a:solidFill>
                  <a:srgbClr val="FF0000"/>
                </a:solidFill>
                <a:latin typeface="華康中黑體" pitchFamily="49" charset="-120"/>
                <a:ea typeface="華康中黑體" pitchFamily="49" charset="-120"/>
              </a:rPr>
              <a:t>)</a:t>
            </a:r>
          </a:p>
          <a:p>
            <a:pPr>
              <a:lnSpc>
                <a:spcPct val="100000"/>
              </a:lnSpc>
            </a:pPr>
            <a:endParaRPr lang="zh-TW" altLang="en-US" sz="2100" b="1" dirty="0">
              <a:latin typeface="華康中黑體" pitchFamily="49" charset="-120"/>
              <a:ea typeface="華康中黑體" pitchFamily="49" charset="-120"/>
            </a:endParaRPr>
          </a:p>
        </p:txBody>
      </p:sp>
      <p:pic>
        <p:nvPicPr>
          <p:cNvPr id="7" name="圖片 6" descr="一張含有 文字 的圖片&#10;&#10;描述是以非常高的可信度產生">
            <a:extLst>
              <a:ext uri="{FF2B5EF4-FFF2-40B4-BE49-F238E27FC236}">
                <a16:creationId xmlns:a16="http://schemas.microsoft.com/office/drawing/2014/main" xmlns="" id="{B190A9B9-BCC7-4624-8C58-EC359559D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161" y="901139"/>
            <a:ext cx="2891927" cy="28919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1931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323531"/>
            <a:ext cx="10396882" cy="1151965"/>
          </a:xfrm>
        </p:spPr>
        <p:txBody>
          <a:bodyPr/>
          <a:lstStyle/>
          <a:p>
            <a:r>
              <a:rPr lang="zh-TW" altLang="en-US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成為特約商店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28A5096-0033-4209-ABF2-1E24B9917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38" y="1115073"/>
            <a:ext cx="7498079" cy="538548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zh-TW" altLang="en-US" sz="5100" b="1" dirty="0">
                <a:latin typeface="華康儷中黑" pitchFamily="49" charset="-120"/>
                <a:ea typeface="華康儷中黑" pitchFamily="49" charset="-120"/>
              </a:rPr>
              <a:t>一間店家  一年合約   </a:t>
            </a:r>
            <a:endParaRPr lang="en-US" altLang="zh-TW" sz="5100" b="1" dirty="0">
              <a:latin typeface="華康儷中黑" pitchFamily="49" charset="-120"/>
              <a:ea typeface="華康儷中黑" pitchFamily="49" charset="-120"/>
            </a:endParaRPr>
          </a:p>
          <a:p>
            <a:pPr marL="0" indent="0">
              <a:buNone/>
            </a:pPr>
            <a:r>
              <a:rPr lang="zh-TW" altLang="en-US" sz="8000" b="1" dirty="0"/>
              <a:t>                   </a:t>
            </a:r>
            <a:r>
              <a:rPr lang="en-US" altLang="zh-TW" sz="8000" b="1" dirty="0"/>
              <a:t>$</a:t>
            </a:r>
            <a:r>
              <a:rPr lang="en-US" altLang="zh-TW" sz="8000" dirty="0"/>
              <a:t>15900</a:t>
            </a:r>
            <a:r>
              <a:rPr lang="zh-TW" altLang="en-US" sz="8000" dirty="0"/>
              <a:t>    </a:t>
            </a:r>
            <a:endParaRPr lang="en-US" altLang="zh-TW" sz="8000" dirty="0"/>
          </a:p>
          <a:p>
            <a:pPr marL="0" indent="0">
              <a:buNone/>
            </a:pPr>
            <a:r>
              <a:rPr lang="zh-TW" altLang="en-US" sz="4500" dirty="0">
                <a:solidFill>
                  <a:srgbClr val="FF0000"/>
                </a:solidFill>
              </a:rPr>
              <a:t> </a:t>
            </a:r>
            <a:r>
              <a:rPr lang="zh-TW" altLang="en-US" sz="5100" dirty="0">
                <a:solidFill>
                  <a:srgbClr val="FF0000"/>
                </a:solidFill>
                <a:latin typeface="華康儷中黑" pitchFamily="49" charset="-120"/>
                <a:ea typeface="華康儷中黑" pitchFamily="49" charset="-120"/>
              </a:rPr>
              <a:t>特惠三年期</a:t>
            </a:r>
            <a:endParaRPr lang="en-US" altLang="zh-TW" sz="5100" dirty="0">
              <a:solidFill>
                <a:srgbClr val="FF0000"/>
              </a:solidFill>
              <a:latin typeface="華康儷中黑" pitchFamily="49" charset="-120"/>
              <a:ea typeface="華康儷中黑" pitchFamily="49" charset="-120"/>
            </a:endParaRPr>
          </a:p>
          <a:p>
            <a:pPr marL="0" indent="0">
              <a:buNone/>
            </a:pPr>
            <a:r>
              <a:rPr lang="zh-TW" altLang="en-US" sz="4500" dirty="0">
                <a:solidFill>
                  <a:srgbClr val="FF0000"/>
                </a:solidFill>
              </a:rPr>
              <a:t>                   </a:t>
            </a:r>
            <a:r>
              <a:rPr lang="en-US" altLang="zh-TW" sz="6500" dirty="0">
                <a:solidFill>
                  <a:srgbClr val="FF0000"/>
                </a:solidFill>
              </a:rPr>
              <a:t>$25900</a:t>
            </a:r>
          </a:p>
          <a:p>
            <a:pPr marL="0" indent="0">
              <a:buNone/>
            </a:pPr>
            <a:r>
              <a:rPr lang="zh-TW" altLang="en-US" sz="4600" dirty="0">
                <a:latin typeface="華康儷中黑" pitchFamily="49" charset="-120"/>
                <a:ea typeface="華康儷中黑" pitchFamily="49" charset="-120"/>
              </a:rPr>
              <a:t>有線</a:t>
            </a:r>
            <a:r>
              <a:rPr lang="en-US" altLang="zh-TW" sz="4600" dirty="0">
                <a:latin typeface="華康儷中黑" pitchFamily="49" charset="-120"/>
                <a:ea typeface="華康儷中黑" pitchFamily="49" charset="-120"/>
              </a:rPr>
              <a:t>(</a:t>
            </a:r>
            <a:r>
              <a:rPr lang="zh-TW" altLang="en-US" sz="4600" dirty="0">
                <a:latin typeface="華康儷中黑" pitchFamily="49" charset="-120"/>
                <a:ea typeface="華康儷中黑" pitchFamily="49" charset="-120"/>
              </a:rPr>
              <a:t>押金</a:t>
            </a:r>
            <a:r>
              <a:rPr lang="en-US" altLang="zh-TW" sz="4600" dirty="0">
                <a:latin typeface="華康儷中黑" pitchFamily="49" charset="-120"/>
                <a:ea typeface="華康儷中黑" pitchFamily="49" charset="-120"/>
              </a:rPr>
              <a:t>)</a:t>
            </a:r>
            <a:r>
              <a:rPr lang="en-US" altLang="zh-TW" sz="4600" dirty="0"/>
              <a:t>10000</a:t>
            </a:r>
            <a:r>
              <a:rPr lang="zh-TW" altLang="en-US" sz="4600" dirty="0"/>
              <a:t> </a:t>
            </a:r>
            <a:r>
              <a:rPr lang="en-US" altLang="zh-TW" sz="4600" dirty="0"/>
              <a:t>/</a:t>
            </a:r>
            <a:r>
              <a:rPr lang="zh-TW" altLang="en-US" sz="4600" dirty="0"/>
              <a:t> </a:t>
            </a:r>
            <a:r>
              <a:rPr lang="zh-TW" altLang="en-US" sz="4600" dirty="0">
                <a:latin typeface="華康儷中黑" pitchFamily="49" charset="-120"/>
                <a:ea typeface="華康儷中黑" pitchFamily="49" charset="-120"/>
              </a:rPr>
              <a:t>無線</a:t>
            </a:r>
            <a:r>
              <a:rPr lang="en-US" altLang="zh-TW" sz="4600" dirty="0">
                <a:latin typeface="華康儷中黑" pitchFamily="49" charset="-120"/>
                <a:ea typeface="華康儷中黑" pitchFamily="49" charset="-120"/>
              </a:rPr>
              <a:t>(</a:t>
            </a:r>
            <a:r>
              <a:rPr lang="zh-TW" altLang="en-US" sz="4600" dirty="0">
                <a:latin typeface="華康儷中黑" pitchFamily="49" charset="-120"/>
                <a:ea typeface="華康儷中黑" pitchFamily="49" charset="-120"/>
              </a:rPr>
              <a:t>押金</a:t>
            </a:r>
            <a:r>
              <a:rPr lang="en-US" altLang="zh-TW" sz="4600" dirty="0">
                <a:latin typeface="華康儷中黑" pitchFamily="49" charset="-120"/>
                <a:ea typeface="華康儷中黑" pitchFamily="49" charset="-120"/>
              </a:rPr>
              <a:t>)</a:t>
            </a:r>
            <a:r>
              <a:rPr lang="en-US" altLang="zh-TW" sz="4600" dirty="0"/>
              <a:t>15000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                                 </a:t>
            </a:r>
            <a:endParaRPr lang="en-US" altLang="zh-TW" dirty="0"/>
          </a:p>
        </p:txBody>
      </p:sp>
      <p:pic>
        <p:nvPicPr>
          <p:cNvPr id="4098" name="Picture 2" descr="D:\美工\Kuco co\POS機(EDC)\資料\S__156386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051" y="-142954"/>
            <a:ext cx="4524288" cy="56041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B1D1688-140D-4281-800B-D8FF8543A952}"/>
              </a:ext>
            </a:extLst>
          </p:cNvPr>
          <p:cNvSpPr/>
          <p:nvPr/>
        </p:nvSpPr>
        <p:spPr>
          <a:xfrm>
            <a:off x="1531597" y="5604437"/>
            <a:ext cx="854823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dist"/>
            <a:r>
              <a:rPr lang="zh-TW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粗黑體" pitchFamily="49" charset="-120"/>
                <a:ea typeface="華康粗黑體" pitchFamily="49" charset="-120"/>
              </a:rPr>
              <a:t>＊</a:t>
            </a:r>
            <a:r>
              <a:rPr lang="zh-TW" altLang="en-US" sz="4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粗黑體" pitchFamily="49" charset="-120"/>
                <a:ea typeface="華康粗黑體" pitchFamily="49" charset="-120"/>
              </a:rPr>
              <a:t>三年約店家一個月</a:t>
            </a:r>
            <a:r>
              <a:rPr lang="zh-TW" altLang="en-US" sz="4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粗黑體" pitchFamily="49" charset="-120"/>
                <a:ea typeface="華康粗黑體" pitchFamily="49" charset="-120"/>
              </a:rPr>
              <a:t>只要</a:t>
            </a:r>
            <a:r>
              <a:rPr lang="en-US" altLang="zh-TW" sz="4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粗黑體" pitchFamily="49" charset="-120"/>
                <a:ea typeface="華康粗黑體" pitchFamily="49" charset="-120"/>
              </a:rPr>
              <a:t>$719</a:t>
            </a:r>
            <a:endParaRPr lang="zh-TW" altLang="en-US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粗黑體" pitchFamily="49" charset="-120"/>
              <a:ea typeface="華康粗黑體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0997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D:\美工\Kuco co\POS機(EDC)\資料\圖片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01" y="1324957"/>
            <a:ext cx="4597102" cy="420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:\美工\Kuco co\POS機(EDC)\資料\圖片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10" y="1324956"/>
            <a:ext cx="4583536" cy="390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323531"/>
            <a:ext cx="10396882" cy="1151965"/>
          </a:xfrm>
        </p:spPr>
        <p:txBody>
          <a:bodyPr/>
          <a:lstStyle/>
          <a:p>
            <a:r>
              <a:rPr lang="zh-TW" altLang="en-US" dirty="0" smtClean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比較圖</a:t>
            </a:r>
            <a:endParaRPr lang="zh-TW" altLang="en-US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68948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030B5942-1E1F-48AF-9A89-03BDDF80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78" y="1766799"/>
            <a:ext cx="6788899" cy="4525932"/>
          </a:xfrm>
          <a:prstGeom prst="rect">
            <a:avLst/>
          </a:prstGeom>
        </p:spPr>
      </p:pic>
      <p:pic>
        <p:nvPicPr>
          <p:cNvPr id="5" name="圖片 4" descr="一張含有 室內 的圖片&#10;&#10;描述是以高可信度產生">
            <a:extLst>
              <a:ext uri="{FF2B5EF4-FFF2-40B4-BE49-F238E27FC236}">
                <a16:creationId xmlns:a16="http://schemas.microsoft.com/office/drawing/2014/main" xmlns="" id="{33DE1F1B-5C25-4018-AD96-EBAB84DD66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0" r="10124" b="-4"/>
          <a:stretch/>
        </p:blipFill>
        <p:spPr>
          <a:xfrm>
            <a:off x="125210" y="1753978"/>
            <a:ext cx="4695068" cy="4547066"/>
          </a:xfrm>
          <a:prstGeom prst="rect">
            <a:avLst/>
          </a:prstGeom>
        </p:spPr>
      </p:pic>
      <p:pic>
        <p:nvPicPr>
          <p:cNvPr id="6" name="圖片 5" descr="一張含有 天空, 室外, 桌, 建築物 的圖片&#10;&#10;描述是以非常高的可信度產生">
            <a:extLst>
              <a:ext uri="{FF2B5EF4-FFF2-40B4-BE49-F238E27FC236}">
                <a16:creationId xmlns:a16="http://schemas.microsoft.com/office/drawing/2014/main" xmlns="" id="{CE3357A0-7572-4272-8BDD-B10AA4481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r="21857" b="5"/>
          <a:stretch/>
        </p:blipFill>
        <p:spPr>
          <a:xfrm>
            <a:off x="125210" y="170869"/>
            <a:ext cx="2446784" cy="2369654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xmlns="" id="{03A5A2E3-35B7-4F5B-A97C-5BC659B1C543}"/>
              </a:ext>
            </a:extLst>
          </p:cNvPr>
          <p:cNvSpPr txBox="1">
            <a:spLocks/>
          </p:cNvSpPr>
          <p:nvPr/>
        </p:nvSpPr>
        <p:spPr>
          <a:xfrm>
            <a:off x="5422203" y="1184827"/>
            <a:ext cx="4137059" cy="528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 smtClean="0"/>
              <a:t>南庄蘇維拉餐廳</a:t>
            </a:r>
            <a:endParaRPr lang="zh-TW" altLang="en-US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83A3EDF3-A7BA-49CA-BCB4-8A7141C2977D}"/>
              </a:ext>
            </a:extLst>
          </p:cNvPr>
          <p:cNvSpPr/>
          <p:nvPr/>
        </p:nvSpPr>
        <p:spPr>
          <a:xfrm>
            <a:off x="5422203" y="170869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華康粗黑體" pitchFamily="49" charset="-120"/>
                <a:ea typeface="華康粗黑體" pitchFamily="49" charset="-120"/>
              </a:rPr>
              <a:t>合作店家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華康粗黑體" pitchFamily="49" charset="-120"/>
              <a:ea typeface="華康粗黑體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5156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xmlns="" id="{A7EEB3C8-A88B-491A-95F3-60AFD95CB143}"/>
              </a:ext>
            </a:extLst>
          </p:cNvPr>
          <p:cNvSpPr txBox="1">
            <a:spLocks/>
          </p:cNvSpPr>
          <p:nvPr/>
        </p:nvSpPr>
        <p:spPr>
          <a:xfrm>
            <a:off x="436441" y="1396500"/>
            <a:ext cx="9071217" cy="1504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TW" altLang="en-US" dirty="0" smtClean="0"/>
              <a:t>台北車站前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          一樓店面</a:t>
            </a:r>
            <a:endParaRPr lang="zh-TW" altLang="en-US" dirty="0"/>
          </a:p>
        </p:txBody>
      </p:sp>
      <p:pic>
        <p:nvPicPr>
          <p:cNvPr id="5" name="內容版面配置區 10" descr="一張含有 室內, 地板, 天花板, 牆 的圖片&#10;&#10;描述是以非常高的可信度產生">
            <a:extLst>
              <a:ext uri="{FF2B5EF4-FFF2-40B4-BE49-F238E27FC236}">
                <a16:creationId xmlns:a16="http://schemas.microsoft.com/office/drawing/2014/main" xmlns="" id="{7D5CB9C1-F6F6-4E09-A5A6-35DAA72C9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363" y="945812"/>
            <a:ext cx="7038975" cy="5280423"/>
          </a:xfrm>
          <a:prstGeom prst="rect">
            <a:avLst/>
          </a:prstGeom>
          <a:effectLst>
            <a:glow rad="127000">
              <a:schemeClr val="accent1">
                <a:alpha val="5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6" name="圖片 5" descr="一張含有 桌, 室內, 電子用品, 坐 的圖片&#10;&#10;描述是以非常高的可信度產生">
            <a:extLst>
              <a:ext uri="{FF2B5EF4-FFF2-40B4-BE49-F238E27FC236}">
                <a16:creationId xmlns:a16="http://schemas.microsoft.com/office/drawing/2014/main" xmlns="" id="{D75020D7-4DA2-4BBC-B634-3D25C4F28F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9" r="47642"/>
          <a:stretch/>
        </p:blipFill>
        <p:spPr>
          <a:xfrm>
            <a:off x="1838664" y="2973203"/>
            <a:ext cx="2875518" cy="331953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251239A-871F-4EEA-9DE1-F127F31A7AAC}"/>
              </a:ext>
            </a:extLst>
          </p:cNvPr>
          <p:cNvSpPr/>
          <p:nvPr/>
        </p:nvSpPr>
        <p:spPr>
          <a:xfrm>
            <a:off x="419616" y="267119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華康粗黑體" pitchFamily="49" charset="-120"/>
                <a:ea typeface="華康粗黑體" pitchFamily="49" charset="-120"/>
              </a:rPr>
              <a:t>萬事達業主</a:t>
            </a:r>
            <a:r>
              <a:rPr lang="en-US" altLang="zh-TW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華康粗黑體" pitchFamily="49" charset="-120"/>
                <a:ea typeface="華康粗黑體" pitchFamily="49" charset="-120"/>
              </a:rPr>
              <a:t>-</a:t>
            </a:r>
            <a:r>
              <a:rPr lang="zh-TW" alt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華康粗黑體" pitchFamily="49" charset="-120"/>
                <a:ea typeface="華康粗黑體" pitchFamily="49" charset="-120"/>
              </a:rPr>
              <a:t>餐飲類</a:t>
            </a:r>
            <a:br>
              <a:rPr lang="zh-TW" alt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華康粗黑體" pitchFamily="49" charset="-120"/>
                <a:ea typeface="華康粗黑體" pitchFamily="49" charset="-120"/>
              </a:rPr>
            </a:br>
            <a:endParaRPr lang="zh-TW" altLang="en-US" sz="4000" dirty="0">
              <a:latin typeface="華康粗黑體" pitchFamily="49" charset="-120"/>
              <a:ea typeface="華康粗黑體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600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xmlns="" id="{F746F13B-F333-4A27-8E18-830463B6E52C}"/>
              </a:ext>
            </a:extLst>
          </p:cNvPr>
          <p:cNvSpPr txBox="1">
            <a:spLocks/>
          </p:cNvSpPr>
          <p:nvPr/>
        </p:nvSpPr>
        <p:spPr>
          <a:xfrm>
            <a:off x="290300" y="59370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華康粗黑體" pitchFamily="49" charset="-120"/>
                <a:ea typeface="華康粗黑體" pitchFamily="49" charset="-120"/>
              </a:rPr>
              <a:t>萬事達業主</a:t>
            </a:r>
            <a:r>
              <a:rPr lang="en-US" altLang="zh-TW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華康粗黑體" pitchFamily="49" charset="-120"/>
                <a:ea typeface="華康粗黑體" pitchFamily="49" charset="-120"/>
              </a:rPr>
              <a:t>-</a:t>
            </a:r>
            <a:r>
              <a:rPr lang="zh-TW" altLang="en-US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華康粗黑體" pitchFamily="49" charset="-120"/>
                <a:ea typeface="華康粗黑體" pitchFamily="49" charset="-120"/>
              </a:rPr>
              <a:t>知名個案</a:t>
            </a:r>
            <a:br>
              <a:rPr lang="zh-TW" altLang="en-US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華康粗黑體" pitchFamily="49" charset="-120"/>
                <a:ea typeface="華康粗黑體" pitchFamily="49" charset="-120"/>
              </a:rPr>
            </a:br>
            <a:r>
              <a:rPr lang="zh-TW" altLang="en-US" sz="4000" dirty="0" smtClean="0">
                <a:latin typeface="華康粗黑體" pitchFamily="49" charset="-120"/>
                <a:ea typeface="華康粗黑體" pitchFamily="49" charset="-120"/>
              </a:rPr>
              <a:t/>
            </a:r>
            <a:br>
              <a:rPr lang="zh-TW" altLang="en-US" sz="4000" dirty="0" smtClean="0">
                <a:latin typeface="華康粗黑體" pitchFamily="49" charset="-120"/>
                <a:ea typeface="華康粗黑體" pitchFamily="49" charset="-120"/>
              </a:rPr>
            </a:br>
            <a:endParaRPr lang="zh-TW" altLang="en-US" sz="4000" dirty="0">
              <a:latin typeface="華康粗黑體" pitchFamily="49" charset="-120"/>
              <a:ea typeface="華康粗黑體" pitchFamily="49" charset="-120"/>
            </a:endParaRPr>
          </a:p>
        </p:txBody>
      </p:sp>
      <p:pic>
        <p:nvPicPr>
          <p:cNvPr id="5" name="內容版面配置區 4" descr="一張含有 個人, 男人, 服飾, 櫃子 的圖片&#10;&#10;描述是以非常高的可信度產生">
            <a:extLst>
              <a:ext uri="{FF2B5EF4-FFF2-40B4-BE49-F238E27FC236}">
                <a16:creationId xmlns:a16="http://schemas.microsoft.com/office/drawing/2014/main" xmlns="" id="{76E1CD36-1537-41ED-9130-5821FBDDFC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525" y="2581130"/>
            <a:ext cx="3714750" cy="3714750"/>
          </a:xfrm>
          <a:prstGeom prst="rect">
            <a:avLst/>
          </a:prstGeom>
        </p:spPr>
      </p:pic>
      <p:pic>
        <p:nvPicPr>
          <p:cNvPr id="6" name="圖片 5" descr="一張含有 室內, 天花板, 桌, 地板 的圖片&#10;&#10;描述是以非常高的可信度產生">
            <a:extLst>
              <a:ext uri="{FF2B5EF4-FFF2-40B4-BE49-F238E27FC236}">
                <a16:creationId xmlns:a16="http://schemas.microsoft.com/office/drawing/2014/main" xmlns="" id="{3FE2B9EA-8FDD-4DB9-A30B-6E6B8D8A6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50" y="2514626"/>
            <a:ext cx="5627579" cy="374129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FF4CED8B-BBB3-49F5-888C-1D224546B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525" y="72128"/>
            <a:ext cx="3714750" cy="256092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DB6162AA-59EC-4695-AAFC-61DE231796C1}"/>
              </a:ext>
            </a:extLst>
          </p:cNvPr>
          <p:cNvSpPr/>
          <p:nvPr/>
        </p:nvSpPr>
        <p:spPr>
          <a:xfrm>
            <a:off x="3113862" y="1591296"/>
            <a:ext cx="4685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粗黑體" pitchFamily="49" charset="-120"/>
                <a:ea typeface="華康粗黑體" pitchFamily="49" charset="-120"/>
              </a:rPr>
              <a:t>知名網紅</a:t>
            </a:r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粗黑體" pitchFamily="49" charset="-120"/>
                <a:ea typeface="華康粗黑體" pitchFamily="49" charset="-120"/>
              </a:rPr>
              <a:t>-</a:t>
            </a:r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粗黑體" pitchFamily="49" charset="-120"/>
                <a:ea typeface="華康粗黑體" pitchFamily="49" charset="-120"/>
              </a:rPr>
              <a:t>館長</a:t>
            </a:r>
          </a:p>
        </p:txBody>
      </p:sp>
    </p:spTree>
    <p:extLst>
      <p:ext uri="{BB962C8B-B14F-4D97-AF65-F5344CB8AC3E}">
        <p14:creationId xmlns:p14="http://schemas.microsoft.com/office/powerpoint/2010/main" val="1473831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76652" y="2439785"/>
            <a:ext cx="2988424" cy="1151965"/>
          </a:xfrm>
        </p:spPr>
        <p:txBody>
          <a:bodyPr/>
          <a:lstStyle/>
          <a:p>
            <a:r>
              <a:rPr lang="zh-TW" altLang="en-US" dirty="0">
                <a:latin typeface="華康粗圓體" pitchFamily="49" charset="-120"/>
                <a:ea typeface="華康粗圓體" pitchFamily="49" charset="-120"/>
              </a:rPr>
              <a:t>謝謝觀看</a:t>
            </a:r>
          </a:p>
        </p:txBody>
      </p:sp>
    </p:spTree>
    <p:extLst>
      <p:ext uri="{BB962C8B-B14F-4D97-AF65-F5344CB8AC3E}">
        <p14:creationId xmlns:p14="http://schemas.microsoft.com/office/powerpoint/2010/main" val="3842191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 txBox="1">
            <a:spLocks/>
          </p:cNvSpPr>
          <p:nvPr/>
        </p:nvSpPr>
        <p:spPr>
          <a:xfrm>
            <a:off x="567267" y="32353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多元支付工具</a:t>
            </a: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365940"/>
              </p:ext>
            </p:extLst>
          </p:nvPr>
        </p:nvGraphicFramePr>
        <p:xfrm>
          <a:off x="2412326" y="3913701"/>
          <a:ext cx="7173156" cy="129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Image" r:id="rId3" imgW="11326680" imgH="2044440" progId="Photoshop.Image.13">
                  <p:embed/>
                </p:oleObj>
              </mc:Choice>
              <mc:Fallback>
                <p:oleObj name="Image" r:id="rId3" imgW="11326680" imgH="2044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2326" y="3913701"/>
                        <a:ext cx="7173156" cy="1294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903030" y="1456021"/>
            <a:ext cx="101917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華康儷中黑" pitchFamily="49" charset="-120"/>
                <a:ea typeface="華康儷中黑" pitchFamily="49" charset="-120"/>
              </a:rPr>
              <a:t>信用卡、悠遊卡、一卡通、</a:t>
            </a:r>
            <a:r>
              <a:rPr lang="en-US" altLang="zh-TW" sz="3200" dirty="0">
                <a:latin typeface="華康儷中黑" pitchFamily="49" charset="-120"/>
                <a:ea typeface="華康儷中黑" pitchFamily="49" charset="-120"/>
              </a:rPr>
              <a:t>LINE</a:t>
            </a:r>
            <a:r>
              <a:rPr lang="zh-TW" altLang="en-US" sz="3200" dirty="0">
                <a:latin typeface="華康儷中黑" pitchFamily="49" charset="-120"/>
                <a:ea typeface="華康儷中黑" pitchFamily="49" charset="-120"/>
              </a:rPr>
              <a:t> </a:t>
            </a:r>
            <a:r>
              <a:rPr lang="en-US" altLang="zh-TW" sz="3200" dirty="0">
                <a:latin typeface="華康儷中黑" pitchFamily="49" charset="-120"/>
                <a:ea typeface="華康儷中黑" pitchFamily="49" charset="-120"/>
              </a:rPr>
              <a:t>PAY</a:t>
            </a:r>
            <a:r>
              <a:rPr lang="zh-TW" altLang="en-US" sz="3200" dirty="0">
                <a:latin typeface="華康儷中黑" pitchFamily="49" charset="-120"/>
                <a:ea typeface="華康儷中黑" pitchFamily="49" charset="-120"/>
              </a:rPr>
              <a:t>、微信支付、支付寶、</a:t>
            </a:r>
            <a:r>
              <a:rPr lang="en-US" altLang="zh-TW" sz="3200" dirty="0">
                <a:latin typeface="華康儷中黑" pitchFamily="49" charset="-120"/>
                <a:ea typeface="華康儷中黑" pitchFamily="49" charset="-120"/>
              </a:rPr>
              <a:t>Apple Pay</a:t>
            </a:r>
            <a:r>
              <a:rPr lang="zh-TW" altLang="en-US" sz="3200" dirty="0">
                <a:latin typeface="華康儷中黑" pitchFamily="49" charset="-120"/>
                <a:ea typeface="華康儷中黑" pitchFamily="49" charset="-120"/>
              </a:rPr>
              <a:t>、</a:t>
            </a:r>
            <a:r>
              <a:rPr lang="en-US" altLang="zh-TW" sz="3200" dirty="0">
                <a:latin typeface="華康儷中黑" pitchFamily="49" charset="-120"/>
                <a:ea typeface="華康儷中黑" pitchFamily="49" charset="-120"/>
              </a:rPr>
              <a:t>Samsung Pay </a:t>
            </a:r>
            <a:endParaRPr lang="zh-TW" altLang="en-US" sz="3200" dirty="0">
              <a:latin typeface="華康儷中黑" pitchFamily="49" charset="-120"/>
              <a:ea typeface="華康儷中黑" pitchFamily="49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2401" y="3045335"/>
            <a:ext cx="101917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rgbClr val="0070C0"/>
                </a:solidFill>
                <a:latin typeface="華康儷中黑" pitchFamily="49" charset="-120"/>
                <a:ea typeface="華康儷中黑" pitchFamily="49" charset="-120"/>
              </a:rPr>
              <a:t>一機多功能系統</a:t>
            </a:r>
            <a:r>
              <a:rPr lang="en-US" altLang="zh-TW" sz="3200" dirty="0">
                <a:solidFill>
                  <a:srgbClr val="0070C0"/>
                </a:solidFill>
                <a:latin typeface="華康儷中黑" pitchFamily="49" charset="-120"/>
                <a:ea typeface="華康儷中黑" pitchFamily="49" charset="-120"/>
              </a:rPr>
              <a:t>:</a:t>
            </a:r>
            <a:r>
              <a:rPr lang="zh-TW" altLang="en-US" sz="3200" dirty="0">
                <a:latin typeface="華康儷中黑" pitchFamily="49" charset="-120"/>
                <a:ea typeface="華康儷中黑" pitchFamily="49" charset="-120"/>
              </a:rPr>
              <a:t>行動刷卡機、電子發票機、電子票券機</a:t>
            </a:r>
          </a:p>
        </p:txBody>
      </p:sp>
    </p:spTree>
    <p:extLst>
      <p:ext uri="{BB962C8B-B14F-4D97-AF65-F5344CB8AC3E}">
        <p14:creationId xmlns:p14="http://schemas.microsoft.com/office/powerpoint/2010/main" val="256476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911E7623-8B48-43B8-920A-37744FBB6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4310"/>
              </p:ext>
            </p:extLst>
          </p:nvPr>
        </p:nvGraphicFramePr>
        <p:xfrm>
          <a:off x="1556901" y="289718"/>
          <a:ext cx="8668818" cy="5610733"/>
        </p:xfrm>
        <a:graphic>
          <a:graphicData uri="http://schemas.openxmlformats.org/drawingml/2006/table">
            <a:tbl>
              <a:tblPr firstRow="1" firstCol="1" bandRow="1"/>
              <a:tblGrid>
                <a:gridCol w="2848590">
                  <a:extLst>
                    <a:ext uri="{9D8B030D-6E8A-4147-A177-3AD203B41FA5}">
                      <a16:colId xmlns:a16="http://schemas.microsoft.com/office/drawing/2014/main" xmlns="" val="1584685420"/>
                    </a:ext>
                  </a:extLst>
                </a:gridCol>
                <a:gridCol w="2772228">
                  <a:extLst>
                    <a:ext uri="{9D8B030D-6E8A-4147-A177-3AD203B41FA5}">
                      <a16:colId xmlns:a16="http://schemas.microsoft.com/office/drawing/2014/main" xmlns="" val="201024426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621707473"/>
                    </a:ext>
                  </a:extLst>
                </a:gridCol>
              </a:tblGrid>
              <a:tr h="2148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342900" lvl="0" indent="-342900" algn="l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sz="2400" kern="100" dirty="0">
                          <a:effectLst/>
                        </a:rPr>
                        <a:t>店家年約費用</a:t>
                      </a:r>
                    </a:p>
                    <a:p>
                      <a:pPr marL="228600" algn="l">
                        <a:spcAft>
                          <a:spcPts val="0"/>
                        </a:spcAft>
                      </a:pPr>
                      <a:endParaRPr lang="en-US" altLang="zh-TW" sz="2400" kern="100" dirty="0">
                        <a:effectLst/>
                      </a:endParaRPr>
                    </a:p>
                    <a:p>
                      <a:pPr marL="228600" algn="l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</a:rPr>
                        <a:t>一年約</a:t>
                      </a:r>
                      <a:r>
                        <a:rPr lang="zh-TW" altLang="en-US" sz="2400" kern="100" dirty="0">
                          <a:effectLst/>
                        </a:rPr>
                        <a:t>   </a:t>
                      </a:r>
                      <a:r>
                        <a:rPr lang="en-US" sz="2400" b="0" u="sng" kern="100" dirty="0">
                          <a:effectLst/>
                        </a:rPr>
                        <a:t>15900</a:t>
                      </a:r>
                      <a:r>
                        <a:rPr lang="en-US" sz="2400" kern="100" dirty="0">
                          <a:effectLst/>
                        </a:rPr>
                        <a:t> </a:t>
                      </a:r>
                      <a:r>
                        <a:rPr lang="zh-TW" sz="2400" kern="100" dirty="0">
                          <a:effectLst/>
                        </a:rPr>
                        <a:t>元</a:t>
                      </a:r>
                    </a:p>
                    <a:p>
                      <a:pPr marL="228600" algn="l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</a:rPr>
                        <a:t>次年續約</a:t>
                      </a:r>
                      <a:r>
                        <a:rPr lang="en-US" sz="2400" b="0" kern="100" dirty="0">
                          <a:effectLst/>
                        </a:rPr>
                        <a:t>10000</a:t>
                      </a:r>
                      <a:r>
                        <a:rPr lang="zh-TW" sz="2400" kern="100" dirty="0">
                          <a:effectLst/>
                        </a:rPr>
                        <a:t>元</a:t>
                      </a:r>
                    </a:p>
                    <a:p>
                      <a:pPr marL="228600" algn="l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</a:rPr>
                        <a:t>三年約</a:t>
                      </a:r>
                      <a:r>
                        <a:rPr lang="zh-TW" altLang="en-US" sz="2400" kern="100" dirty="0">
                          <a:effectLst/>
                        </a:rPr>
                        <a:t>  </a:t>
                      </a:r>
                      <a:r>
                        <a:rPr lang="zh-TW" altLang="en-US" sz="2400" b="0" kern="100" dirty="0">
                          <a:effectLst/>
                        </a:rPr>
                        <a:t> </a:t>
                      </a:r>
                      <a:r>
                        <a:rPr lang="en-US" sz="2400" b="0" u="sng" kern="100" dirty="0">
                          <a:solidFill>
                            <a:srgbClr val="FF0000"/>
                          </a:solidFill>
                          <a:effectLst/>
                        </a:rPr>
                        <a:t>25900</a:t>
                      </a:r>
                      <a:r>
                        <a:rPr lang="en-US" sz="2400" b="0" kern="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zh-TW" sz="2400" kern="100" dirty="0">
                          <a:effectLst/>
                        </a:rPr>
                        <a:t>元</a:t>
                      </a:r>
                    </a:p>
                    <a:p>
                      <a:pPr marL="228600" algn="l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2. </a:t>
                      </a:r>
                      <a:r>
                        <a:rPr lang="zh-TW" sz="2400" kern="100" dirty="0">
                          <a:effectLst/>
                        </a:rPr>
                        <a:t>信用卡</a:t>
                      </a:r>
                      <a:r>
                        <a:rPr lang="en-US" altLang="zh-TW" sz="2400" kern="100" dirty="0">
                          <a:effectLst/>
                        </a:rPr>
                        <a:t>3</a:t>
                      </a:r>
                      <a:endParaRPr lang="zh-TW" sz="24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kern="100" dirty="0">
                          <a:effectLst/>
                        </a:rPr>
                        <a:t>Master</a:t>
                      </a:r>
                      <a:endParaRPr lang="zh-TW" sz="2400" b="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kern="100" dirty="0">
                          <a:effectLst/>
                        </a:rPr>
                        <a:t>Visa</a:t>
                      </a:r>
                      <a:endParaRPr lang="zh-TW" sz="2400" b="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 kern="100" dirty="0">
                          <a:effectLst/>
                        </a:rPr>
                        <a:t>JCB</a:t>
                      </a:r>
                      <a:endParaRPr lang="zh-TW" sz="2400" b="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</a:rPr>
                        <a:t>銀聯→線上刷卡</a:t>
                      </a:r>
                      <a:endParaRPr lang="en-US" altLang="zh-TW" sz="2000" kern="100" dirty="0"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kern="100" dirty="0">
                          <a:solidFill>
                            <a:schemeClr val="tx1"/>
                          </a:solidFill>
                          <a:latin typeface="華康粗黑體" pitchFamily="49" charset="-120"/>
                          <a:ea typeface="華康粗黑體" pitchFamily="49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2000" b="1" kern="100" dirty="0">
                          <a:solidFill>
                            <a:schemeClr val="tx1"/>
                          </a:solidFill>
                          <a:latin typeface="華康粗黑體" pitchFamily="49" charset="-120"/>
                          <a:ea typeface="華康粗黑體" pitchFamily="49" charset="-120"/>
                          <a:cs typeface="Times New Roman" panose="02020603050405020304" pitchFamily="18" charset="0"/>
                        </a:rPr>
                        <a:t>銀聯限陸籍刷卡</a:t>
                      </a:r>
                      <a:r>
                        <a:rPr lang="en-US" altLang="zh-TW" sz="2000" b="1" kern="100" dirty="0">
                          <a:solidFill>
                            <a:schemeClr val="tx1"/>
                          </a:solidFill>
                          <a:latin typeface="華康粗黑體" pitchFamily="49" charset="-120"/>
                          <a:ea typeface="華康粗黑體" pitchFamily="49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zh-TW" sz="2000" b="1" kern="100" dirty="0">
                        <a:solidFill>
                          <a:schemeClr val="tx1"/>
                        </a:solidFill>
                        <a:latin typeface="華康粗黑體" pitchFamily="49" charset="-120"/>
                        <a:ea typeface="華康粗黑體" pitchFamily="49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lvl="0" indent="0" algn="l"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en-US" sz="1800" kern="100" dirty="0">
                          <a:effectLst/>
                        </a:rPr>
                        <a:t>3. </a:t>
                      </a:r>
                      <a:r>
                        <a:rPr lang="en-US" sz="2800" kern="100" dirty="0">
                          <a:effectLst/>
                        </a:rPr>
                        <a:t>       </a:t>
                      </a:r>
                      <a:r>
                        <a:rPr lang="en-US" sz="1800" kern="100" dirty="0">
                          <a:effectLst/>
                        </a:rPr>
                        <a:t>3</a:t>
                      </a:r>
                      <a:r>
                        <a:rPr lang="zh-TW" sz="1800" kern="100" dirty="0">
                          <a:effectLst/>
                        </a:rPr>
                        <a:t>大</a:t>
                      </a:r>
                      <a:r>
                        <a:rPr lang="en-US" sz="1800" b="0" kern="100" dirty="0">
                          <a:effectLst/>
                        </a:rPr>
                        <a:t>PAgk4Y</a:t>
                      </a:r>
                      <a:r>
                        <a:rPr lang="zh-TW" sz="1800" kern="100" dirty="0">
                          <a:effectLst/>
                        </a:rPr>
                        <a:t>行動支付</a:t>
                      </a:r>
                    </a:p>
                    <a:p>
                      <a:pPr marL="228600"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</a:rPr>
                        <a:t> </a:t>
                      </a:r>
                      <a:endParaRPr lang="zh-TW" sz="1800" b="0" kern="100" dirty="0">
                        <a:effectLst/>
                      </a:endParaRPr>
                    </a:p>
                    <a:p>
                      <a:pPr marL="228600"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LINE PAY</a:t>
                      </a:r>
                      <a:endParaRPr lang="zh-TW" sz="1800" b="0" kern="100" dirty="0">
                        <a:effectLst/>
                      </a:endParaRPr>
                    </a:p>
                    <a:p>
                      <a:pPr marL="228600"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APPLE PAY</a:t>
                      </a:r>
                      <a:endParaRPr lang="zh-TW" sz="1800" b="0" kern="100" dirty="0">
                        <a:effectLst/>
                      </a:endParaRPr>
                    </a:p>
                    <a:p>
                      <a:pPr marL="228600"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SAMSUNG PAY</a:t>
                      </a:r>
                      <a:endParaRPr lang="zh-TW" sz="18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6656996"/>
                  </a:ext>
                </a:extLst>
              </a:tr>
              <a:tr h="16445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8. </a:t>
                      </a:r>
                      <a:r>
                        <a:rPr lang="zh-TW" sz="2000" kern="100" dirty="0">
                          <a:effectLst/>
                        </a:rPr>
                        <a:t>申請刷卡機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TW" sz="20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u="sng" kern="100" dirty="0">
                          <a:effectLst/>
                        </a:rPr>
                        <a:t>刷卡機操作</a:t>
                      </a:r>
                      <a:endParaRPr lang="en-US" altLang="zh-TW" sz="2000" u="sng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</a:rPr>
                        <a:t>教育訓練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endParaRPr lang="en-US" altLang="zh-TW" sz="2800" b="0" kern="100" dirty="0">
                        <a:effectLst/>
                        <a:latin typeface="+mn-lt"/>
                        <a:ea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4000" b="1" kern="100" dirty="0">
                          <a:solidFill>
                            <a:schemeClr val="bg1"/>
                          </a:solidFill>
                          <a:effectLst/>
                          <a:latin typeface="華康儷中黑" pitchFamily="49" charset="-120"/>
                          <a:ea typeface="華康儷中黑" pitchFamily="49" charset="-120"/>
                          <a:cs typeface="Times New Roman" panose="02020603050405020304" pitchFamily="18" charset="0"/>
                        </a:rPr>
                        <a:t>刷卡機特色</a:t>
                      </a:r>
                      <a:endParaRPr lang="zh-TW" sz="4000" b="1" kern="100" dirty="0">
                        <a:solidFill>
                          <a:schemeClr val="bg1"/>
                        </a:solidFill>
                        <a:effectLst/>
                        <a:latin typeface="華康儷中黑" pitchFamily="49" charset="-120"/>
                        <a:ea typeface="華康儷中黑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lvl="0" indent="0" algn="l"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en-US" altLang="zh-TW" sz="2000" kern="100" dirty="0">
                          <a:effectLst/>
                        </a:rPr>
                        <a:t>4. </a:t>
                      </a:r>
                      <a:r>
                        <a:rPr lang="en-US" sz="2000" kern="100" dirty="0">
                          <a:effectLst/>
                        </a:rPr>
                        <a:t>  </a:t>
                      </a:r>
                      <a:r>
                        <a:rPr lang="zh-TW" altLang="en-US" sz="2000" kern="100" dirty="0">
                          <a:effectLst/>
                        </a:rPr>
                        <a:t>            </a:t>
                      </a:r>
                      <a:r>
                        <a:rPr lang="zh-TW" sz="2000" b="1" kern="100" dirty="0">
                          <a:effectLst/>
                        </a:rPr>
                        <a:t>小額支付</a:t>
                      </a:r>
                      <a:endParaRPr lang="en-US" altLang="zh-TW" sz="2000" b="1" kern="100" dirty="0">
                        <a:effectLst/>
                      </a:endParaRPr>
                    </a:p>
                    <a:p>
                      <a:pPr lvl="0" algn="ctr">
                        <a:buClr>
                          <a:srgbClr val="000000"/>
                        </a:buClr>
                      </a:pPr>
                      <a:r>
                        <a:rPr lang="zh-TW" altLang="zh-TW" sz="2000" b="1" kern="100" dirty="0">
                          <a:solidFill>
                            <a:schemeClr val="tx1"/>
                          </a:solidFill>
                          <a:latin typeface="+mn-ea"/>
                        </a:rPr>
                        <a:t>悠遊卡</a:t>
                      </a:r>
                      <a:r>
                        <a:rPr lang="zh-TW" altLang="en-US" sz="2000" b="1" kern="100" dirty="0">
                          <a:solidFill>
                            <a:schemeClr val="tx1"/>
                          </a:solidFill>
                          <a:latin typeface="+mn-ea"/>
                        </a:rPr>
                        <a:t>→</a:t>
                      </a:r>
                      <a:endParaRPr lang="en-US" altLang="zh-TW" sz="2000" b="1" kern="10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lvl="0" algn="ctr">
                        <a:buClr>
                          <a:srgbClr val="000000"/>
                        </a:buClr>
                      </a:pPr>
                      <a:r>
                        <a:rPr lang="zh-TW" altLang="en-US" sz="2000" b="1" kern="100" dirty="0">
                          <a:solidFill>
                            <a:schemeClr val="tx1"/>
                          </a:solidFill>
                          <a:latin typeface="+mn-ea"/>
                        </a:rPr>
                        <a:t>押金</a:t>
                      </a:r>
                      <a:r>
                        <a:rPr lang="en-US" altLang="zh-TW" sz="2000" b="1" kern="100" dirty="0">
                          <a:solidFill>
                            <a:schemeClr val="tx1"/>
                          </a:solidFill>
                          <a:latin typeface="+mn-ea"/>
                        </a:rPr>
                        <a:t>5000</a:t>
                      </a:r>
                      <a:r>
                        <a:rPr lang="zh-TW" altLang="en-US" sz="2000" b="1" kern="100" dirty="0">
                          <a:solidFill>
                            <a:schemeClr val="tx1"/>
                          </a:solidFill>
                          <a:latin typeface="+mn-ea"/>
                        </a:rPr>
                        <a:t>元</a:t>
                      </a:r>
                      <a:endParaRPr lang="en-US" altLang="zh-TW" sz="2000" b="1" kern="10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lvl="0" algn="ctr">
                        <a:buClr>
                          <a:srgbClr val="000000"/>
                        </a:buClr>
                      </a:pPr>
                      <a:r>
                        <a:rPr lang="zh-TW" altLang="en-US" sz="2000" b="1" kern="1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zh-TW" altLang="en-US" sz="2000" b="1" kern="100" dirty="0">
                          <a:solidFill>
                            <a:schemeClr val="tx1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一卡通→</a:t>
                      </a:r>
                      <a:endParaRPr lang="en-US" altLang="zh-TW" sz="2000" b="1" kern="100" dirty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endParaRPr>
                    </a:p>
                    <a:p>
                      <a:pPr lvl="0" algn="ctr">
                        <a:buClr>
                          <a:srgbClr val="000000"/>
                        </a:buClr>
                      </a:pPr>
                      <a:r>
                        <a:rPr lang="zh-TW" altLang="en-US" sz="2000" b="1" kern="100" dirty="0">
                          <a:solidFill>
                            <a:schemeClr val="tx1"/>
                          </a:solidFill>
                          <a:latin typeface="+mn-ea"/>
                          <a:cs typeface="Times New Roman" panose="02020603050405020304" pitchFamily="18" charset="0"/>
                        </a:rPr>
                        <a:t>即將開放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38883450"/>
                  </a:ext>
                </a:extLst>
              </a:tr>
              <a:tr h="15887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7. </a:t>
                      </a:r>
                      <a:r>
                        <a:rPr lang="zh-TW" sz="2000" kern="100" dirty="0">
                          <a:effectLst/>
                        </a:rPr>
                        <a:t>手續費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TW" sz="20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2.8%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2000" b="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已包含收單信託</a:t>
                      </a:r>
                      <a:r>
                        <a:rPr lang="en-US" altLang="zh-TW" sz="2000" b="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20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6.</a:t>
                      </a:r>
                      <a:endParaRPr lang="zh-TW" sz="2000" kern="1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r>
                        <a:rPr lang="zh-TW" altLang="en-US" sz="2000" b="0" kern="100" dirty="0">
                          <a:effectLst/>
                        </a:rPr>
                        <a:t>          </a:t>
                      </a:r>
                      <a:r>
                        <a:rPr lang="zh-TW" sz="2400" b="1" kern="100" dirty="0">
                          <a:effectLst/>
                        </a:rPr>
                        <a:t>電子發票</a:t>
                      </a:r>
                      <a:endParaRPr lang="en-US" altLang="zh-TW" sz="240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400" b="1" kern="100" dirty="0">
                          <a:effectLst/>
                        </a:rPr>
                        <a:t>整合系統</a:t>
                      </a:r>
                      <a:endParaRPr lang="en-US" altLang="zh-TW" sz="240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b="1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2400" b="1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設定費一萬</a:t>
                      </a:r>
                      <a:r>
                        <a:rPr lang="en-US" altLang="zh-TW" sz="2400" b="1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20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lvl="0" indent="0" algn="l"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en-US" sz="2000" kern="100" dirty="0">
                          <a:effectLst/>
                        </a:rPr>
                        <a:t>5.   </a:t>
                      </a:r>
                      <a:r>
                        <a:rPr lang="zh-TW" sz="2000" b="1" kern="100" dirty="0">
                          <a:effectLst/>
                        </a:rPr>
                        <a:t>內地常用電子錢包</a:t>
                      </a:r>
                    </a:p>
                    <a:p>
                      <a:pPr marL="228600" algn="ctr">
                        <a:spcAft>
                          <a:spcPts val="0"/>
                        </a:spcAft>
                      </a:pPr>
                      <a:r>
                        <a:rPr lang="zh-TW" altLang="zh-TW" sz="2000" b="1" kern="100" dirty="0">
                          <a:solidFill>
                            <a:schemeClr val="tx1"/>
                          </a:solidFill>
                          <a:latin typeface="+mj-ea"/>
                        </a:rPr>
                        <a:t>微信</a:t>
                      </a:r>
                      <a:endParaRPr lang="en-US" altLang="zh-TW" sz="2000" b="1" kern="100" dirty="0">
                        <a:solidFill>
                          <a:schemeClr val="tx1"/>
                        </a:solidFill>
                        <a:latin typeface="+mj-ea"/>
                      </a:endParaRPr>
                    </a:p>
                    <a:p>
                      <a:pPr marL="228600"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chemeClr val="tx1"/>
                          </a:solidFill>
                          <a:latin typeface="+mj-ea"/>
                        </a:rPr>
                        <a:t>(</a:t>
                      </a:r>
                      <a:r>
                        <a:rPr lang="zh-TW" altLang="en-US" sz="2000" b="1" kern="100" dirty="0">
                          <a:solidFill>
                            <a:schemeClr val="tx1"/>
                          </a:solidFill>
                          <a:latin typeface="+mj-ea"/>
                        </a:rPr>
                        <a:t>另收費</a:t>
                      </a:r>
                      <a:r>
                        <a:rPr lang="en-US" altLang="zh-TW" sz="2000" b="1" kern="100" dirty="0">
                          <a:solidFill>
                            <a:schemeClr val="tx1"/>
                          </a:solidFill>
                          <a:latin typeface="+mj-ea"/>
                        </a:rPr>
                        <a:t>)</a:t>
                      </a:r>
                      <a:endParaRPr lang="zh-TW" altLang="zh-TW" sz="2000" b="1" kern="100" dirty="0">
                        <a:solidFill>
                          <a:schemeClr val="tx1"/>
                        </a:solidFill>
                        <a:latin typeface="+mj-ea"/>
                      </a:endParaRPr>
                    </a:p>
                    <a:p>
                      <a:pPr marL="228600" algn="ctr">
                        <a:spcAft>
                          <a:spcPts val="0"/>
                        </a:spcAft>
                      </a:pPr>
                      <a:r>
                        <a:rPr lang="zh-TW" altLang="zh-TW" sz="2000" b="1" kern="100" dirty="0">
                          <a:solidFill>
                            <a:schemeClr val="tx1"/>
                          </a:solidFill>
                          <a:latin typeface="+mj-ea"/>
                        </a:rPr>
                        <a:t>支付寶</a:t>
                      </a:r>
                      <a:endParaRPr lang="en-US" altLang="zh-TW" sz="2000" b="1" kern="100" dirty="0">
                        <a:solidFill>
                          <a:schemeClr val="tx1"/>
                        </a:solidFill>
                        <a:latin typeface="+mj-ea"/>
                      </a:endParaRPr>
                    </a:p>
                    <a:p>
                      <a:pPr marL="228600"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chemeClr val="tx1"/>
                          </a:solidFill>
                          <a:latin typeface="+mj-ea"/>
                        </a:rPr>
                        <a:t>(</a:t>
                      </a:r>
                      <a:r>
                        <a:rPr lang="zh-TW" altLang="en-US" sz="2000" b="1" kern="100" dirty="0">
                          <a:solidFill>
                            <a:schemeClr val="tx1"/>
                          </a:solidFill>
                          <a:latin typeface="+mj-ea"/>
                        </a:rPr>
                        <a:t>限陸籍</a:t>
                      </a:r>
                      <a:r>
                        <a:rPr lang="en-US" altLang="zh-TW" sz="2000" b="1" kern="100" dirty="0">
                          <a:solidFill>
                            <a:schemeClr val="tx1"/>
                          </a:solidFill>
                          <a:latin typeface="+mj-ea"/>
                        </a:rPr>
                        <a:t>)</a:t>
                      </a: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58350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370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9029976B-C105-44C4-B370-3F98BF9D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5862320" cy="54959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8DCD650-C43A-4783-A0FC-365CDAD6F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" t="4496" r="5768"/>
          <a:stretch/>
        </p:blipFill>
        <p:spPr>
          <a:xfrm>
            <a:off x="5711558" y="0"/>
            <a:ext cx="5975617" cy="55721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F69A387-0C91-496F-90E4-511C323D13A6}"/>
              </a:ext>
            </a:extLst>
          </p:cNvPr>
          <p:cNvSpPr/>
          <p:nvPr/>
        </p:nvSpPr>
        <p:spPr>
          <a:xfrm>
            <a:off x="3784135" y="5470839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粗黑體" pitchFamily="49" charset="-120"/>
                <a:ea typeface="華康粗黑體" pitchFamily="49" charset="-120"/>
              </a:rPr>
              <a:t>優質金流系統</a:t>
            </a:r>
          </a:p>
        </p:txBody>
      </p:sp>
    </p:spTree>
    <p:extLst>
      <p:ext uri="{BB962C8B-B14F-4D97-AF65-F5344CB8AC3E}">
        <p14:creationId xmlns:p14="http://schemas.microsoft.com/office/powerpoint/2010/main" val="311292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美工\Kuco co\POS機(EDC)\資料\教育訓練簡報-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85" y="508000"/>
            <a:ext cx="9716261" cy="48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304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878A8AE-439B-4E92-8661-15D815511CF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 fontScale="90000"/>
          </a:bodyPr>
          <a:lstStyle/>
          <a:p>
            <a:r>
              <a:rPr lang="zh-TW" altLang="en-US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華康粗黑體" pitchFamily="49" charset="-120"/>
                <a:ea typeface="華康粗黑體" pitchFamily="49" charset="-120"/>
              </a:rPr>
              <a:t>使用線上金流</a:t>
            </a:r>
            <a:r>
              <a:rPr lang="en-US" altLang="zh-TW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華康粗黑體" pitchFamily="49" charset="-120"/>
                <a:ea typeface="華康粗黑體" pitchFamily="49" charset="-120"/>
              </a:rPr>
              <a:t/>
            </a:r>
            <a:br>
              <a:rPr lang="en-US" altLang="zh-TW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華康粗黑體" pitchFamily="49" charset="-120"/>
                <a:ea typeface="華康粗黑體" pitchFamily="49" charset="-120"/>
              </a:rPr>
            </a:br>
            <a:r>
              <a:rPr lang="zh-TW" altLang="en-US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華康粗黑體" pitchFamily="49" charset="-120"/>
                <a:ea typeface="華康粗黑體" pitchFamily="49" charset="-120"/>
              </a:rPr>
              <a:t>刷卡系統</a:t>
            </a:r>
            <a:r>
              <a:rPr lang="zh-TW" altLang="en-US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zh-TW" altLang="en-US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zh-TW" altLang="en-US" dirty="0"/>
          </a:p>
        </p:txBody>
      </p:sp>
      <p:pic>
        <p:nvPicPr>
          <p:cNvPr id="4" name="內容版面配置區 4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xmlns="" id="{1B57BB31-7EAF-47F1-9B4E-1E3FFBCE48A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1" t="24725" r="17453"/>
          <a:stretch/>
        </p:blipFill>
        <p:spPr>
          <a:xfrm>
            <a:off x="5659530" y="153770"/>
            <a:ext cx="4387868" cy="5862332"/>
          </a:xfrm>
          <a:prstGeom prst="rect">
            <a:avLst/>
          </a:prstGeom>
        </p:spPr>
      </p:pic>
      <p:pic>
        <p:nvPicPr>
          <p:cNvPr id="5" name="內容版面配置區 4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xmlns="" id="{DD15C608-C8A5-4A53-927A-B6D1C5D0D3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4" t="23737" r="40205" b="8820"/>
          <a:stretch/>
        </p:blipFill>
        <p:spPr>
          <a:xfrm>
            <a:off x="874984" y="1826335"/>
            <a:ext cx="3611291" cy="446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17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CB4DCA9-DA5B-4025-B085-38B1921BD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113" y="511233"/>
            <a:ext cx="10396882" cy="1151965"/>
          </a:xfrm>
        </p:spPr>
        <p:txBody>
          <a:bodyPr>
            <a:noAutofit/>
          </a:bodyPr>
          <a:lstStyle/>
          <a:p>
            <a:r>
              <a:rPr lang="zh-TW" altLang="en-US" sz="4000" dirty="0">
                <a:latin typeface="華康粗黑體" pitchFamily="49" charset="-120"/>
                <a:ea typeface="華康粗黑體" pitchFamily="49" charset="-120"/>
              </a:rPr>
              <a:t>手機就可以當成刷卡機　</a:t>
            </a:r>
            <a:r>
              <a:rPr lang="en-US" altLang="zh-TW" sz="4000" dirty="0">
                <a:latin typeface="華康粗黑體" pitchFamily="49" charset="-120"/>
                <a:ea typeface="華康粗黑體" pitchFamily="49" charset="-120"/>
              </a:rPr>
              <a:t/>
            </a:r>
            <a:br>
              <a:rPr lang="en-US" altLang="zh-TW" sz="4000" dirty="0">
                <a:latin typeface="華康粗黑體" pitchFamily="49" charset="-120"/>
                <a:ea typeface="華康粗黑體" pitchFamily="49" charset="-120"/>
              </a:rPr>
            </a:br>
            <a:r>
              <a:rPr lang="zh-TW" altLang="en-US" sz="4000" dirty="0">
                <a:latin typeface="華康粗黑體" pitchFamily="49" charset="-120"/>
                <a:ea typeface="華康粗黑體" pitchFamily="49" charset="-120"/>
              </a:rPr>
              <a:t>店家亦可擺放ｑｒＣＯＤＥ讓顧客刷卡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8C33A2B-06CC-44BF-8EF1-8EBC859A12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xmlns="" id="{E455FCD2-1708-42A9-BF94-2CF0063132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3" t="43194" r="38906" b="17500"/>
          <a:stretch/>
        </p:blipFill>
        <p:spPr>
          <a:xfrm>
            <a:off x="483101" y="1852381"/>
            <a:ext cx="3376940" cy="3388994"/>
          </a:xfrm>
          <a:prstGeom prst="rect">
            <a:avLst/>
          </a:prstGeom>
        </p:spPr>
      </p:pic>
      <p:pic>
        <p:nvPicPr>
          <p:cNvPr id="5" name="圖片 4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xmlns="" id="{2120D702-1E26-4CEB-ACB7-7180D6B405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6" t="33333" r="26094" b="26112"/>
          <a:stretch/>
        </p:blipFill>
        <p:spPr>
          <a:xfrm>
            <a:off x="3852933" y="1876425"/>
            <a:ext cx="7398206" cy="337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94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 txBox="1">
            <a:spLocks/>
          </p:cNvSpPr>
          <p:nvPr/>
        </p:nvSpPr>
        <p:spPr>
          <a:xfrm>
            <a:off x="567267" y="323531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電子發票的好處</a:t>
            </a:r>
            <a:endParaRPr lang="zh-TW" altLang="en-US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 txBox="1">
            <a:spLocks/>
          </p:cNvSpPr>
          <p:nvPr/>
        </p:nvSpPr>
        <p:spPr>
          <a:xfrm>
            <a:off x="1573133" y="1165889"/>
            <a:ext cx="10663228" cy="1727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TW" altLang="en-US" sz="40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財政部公告</a:t>
            </a:r>
            <a:endParaRPr lang="en-US" altLang="zh-TW" sz="4000" dirty="0" smtClean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4000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將</a:t>
            </a:r>
            <a:r>
              <a:rPr lang="zh-TW" altLang="en-US" sz="40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於</a:t>
            </a:r>
            <a:r>
              <a:rPr lang="en-US" altLang="zh-TW" sz="40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107</a:t>
            </a:r>
            <a:r>
              <a:rPr lang="zh-TW" altLang="en-US" sz="40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年</a:t>
            </a:r>
            <a:r>
              <a:rPr lang="en-US" altLang="zh-TW" sz="40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</a:t>
            </a:r>
            <a:r>
              <a:rPr lang="zh-TW" altLang="en-US" sz="40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月</a:t>
            </a:r>
            <a:r>
              <a:rPr lang="en-US" altLang="zh-TW" sz="40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</a:t>
            </a:r>
            <a:r>
              <a:rPr lang="zh-TW" altLang="en-US" sz="40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日全面停用計算機發票</a:t>
            </a:r>
            <a:endParaRPr lang="zh-TW" altLang="en-US" sz="4000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 txBox="1">
            <a:spLocks/>
          </p:cNvSpPr>
          <p:nvPr/>
        </p:nvSpPr>
        <p:spPr>
          <a:xfrm>
            <a:off x="1265552" y="3575480"/>
            <a:ext cx="9715577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40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現在還是有許多公司依舊在使用計算機或手機發票</a:t>
            </a:r>
            <a:r>
              <a:rPr lang="en-US" altLang="zh-TW" sz="4000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!!!</a:t>
            </a:r>
            <a:endParaRPr lang="zh-TW" altLang="en-US" sz="4000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xmlns="" id="{22B60629-682B-4938-8FE6-E679AFAD2D8B}"/>
              </a:ext>
            </a:extLst>
          </p:cNvPr>
          <p:cNvSpPr txBox="1">
            <a:spLocks/>
          </p:cNvSpPr>
          <p:nvPr/>
        </p:nvSpPr>
        <p:spPr>
          <a:xfrm>
            <a:off x="4658345" y="2781970"/>
            <a:ext cx="2214726" cy="1151965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BUT!!!</a:t>
            </a:r>
            <a:endParaRPr lang="zh-TW" altLang="en-US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568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要賽事">
  <a:themeElements>
    <a:clrScheme name="主要賽事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主要賽事">
      <a:majorFont>
        <a:latin typeface="Impac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主要賽事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TM04033927[[fn=主要賽事]]</Template>
  <TotalTime>1832</TotalTime>
  <Words>634</Words>
  <Application>Microsoft Office PowerPoint</Application>
  <PresentationFormat>自訂</PresentationFormat>
  <Paragraphs>125</Paragraphs>
  <Slides>26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28" baseType="lpstr">
      <vt:lpstr>主要賽事</vt:lpstr>
      <vt:lpstr>Image</vt:lpstr>
      <vt:lpstr>台灣萬事達旺旺通辦事處</vt:lpstr>
      <vt:lpstr>PowerPoint 簡報</vt:lpstr>
      <vt:lpstr>PowerPoint 簡報</vt:lpstr>
      <vt:lpstr>PowerPoint 簡報</vt:lpstr>
      <vt:lpstr>PowerPoint 簡報</vt:lpstr>
      <vt:lpstr>PowerPoint 簡報</vt:lpstr>
      <vt:lpstr>使用線上金流 刷卡系統 </vt:lpstr>
      <vt:lpstr>手機就可以當成刷卡機　 店家亦可擺放ｑｒＣＯＤＥ讓顧客刷卡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收單銀行</vt:lpstr>
      <vt:lpstr>刷卡機申請條件 </vt:lpstr>
      <vt:lpstr>成為特約商店</vt:lpstr>
      <vt:lpstr>比較圖</vt:lpstr>
      <vt:lpstr>PowerPoint 簡報</vt:lpstr>
      <vt:lpstr>PowerPoint 簡報</vt:lpstr>
      <vt:lpstr>PowerPoint 簡報</vt:lpstr>
      <vt:lpstr>謝謝觀看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周義青</dc:creator>
  <cp:lastModifiedBy>Windows User</cp:lastModifiedBy>
  <cp:revision>106</cp:revision>
  <dcterms:created xsi:type="dcterms:W3CDTF">2018-03-20T23:27:46Z</dcterms:created>
  <dcterms:modified xsi:type="dcterms:W3CDTF">2018-04-13T05:44:46Z</dcterms:modified>
</cp:coreProperties>
</file>